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72" r:id="rId3"/>
    <p:sldId id="278" r:id="rId4"/>
    <p:sldId id="277" r:id="rId5"/>
    <p:sldId id="283" r:id="rId6"/>
    <p:sldId id="284" r:id="rId7"/>
    <p:sldId id="279" r:id="rId8"/>
    <p:sldId id="280" r:id="rId9"/>
    <p:sldId id="285" r:id="rId10"/>
    <p:sldId id="286" r:id="rId11"/>
    <p:sldId id="273" r:id="rId12"/>
    <p:sldId id="275" r:id="rId13"/>
    <p:sldId id="276" r:id="rId14"/>
    <p:sldId id="281" r:id="rId15"/>
    <p:sldId id="282" r:id="rId16"/>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90">
          <p15:clr>
            <a:srgbClr val="A4A3A4"/>
          </p15:clr>
        </p15:guide>
        <p15:guide id="2" orient="horz" pos="2538">
          <p15:clr>
            <a:srgbClr val="A4A3A4"/>
          </p15:clr>
        </p15:guide>
        <p15:guide id="3" orient="horz" pos="2680">
          <p15:clr>
            <a:srgbClr val="A4A3A4"/>
          </p15:clr>
        </p15:guide>
        <p15:guide id="4" orient="horz" pos="816">
          <p15:clr>
            <a:srgbClr val="A4A3A4"/>
          </p15:clr>
        </p15:guide>
        <p15:guide id="5" orient="horz" pos="3073">
          <p15:clr>
            <a:srgbClr val="A4A3A4"/>
          </p15:clr>
        </p15:guide>
        <p15:guide id="6" pos="2880">
          <p15:clr>
            <a:srgbClr val="A4A3A4"/>
          </p15:clr>
        </p15:guide>
        <p15:guide id="7" pos="3728">
          <p15:clr>
            <a:srgbClr val="A4A3A4"/>
          </p15:clr>
        </p15:guide>
        <p15:guide id="8" pos="4717">
          <p15:clr>
            <a:srgbClr val="A4A3A4"/>
          </p15:clr>
        </p15:guide>
        <p15:guide id="9" pos="432">
          <p15:clr>
            <a:srgbClr val="A4A3A4"/>
          </p15:clr>
        </p15:guide>
        <p15:guide id="10" pos="532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autoAdjust="0"/>
  </p:normalViewPr>
  <p:slideViewPr>
    <p:cSldViewPr snapToGrid="0" showGuides="1">
      <p:cViewPr varScale="1">
        <p:scale>
          <a:sx n="114" d="100"/>
          <a:sy n="114" d="100"/>
        </p:scale>
        <p:origin x="78" y="480"/>
      </p:cViewPr>
      <p:guideLst>
        <p:guide orient="horz" pos="490"/>
        <p:guide orient="horz" pos="2538"/>
        <p:guide orient="horz" pos="2680"/>
        <p:guide orient="horz" pos="816"/>
        <p:guide orient="horz" pos="3073"/>
        <p:guide pos="2880"/>
        <p:guide pos="3728"/>
        <p:guide pos="4717"/>
        <p:guide pos="432"/>
        <p:guide pos="532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55B13E-1739-447B-A95F-0E9A0408455D}" type="datetimeFigureOut">
              <a:rPr lang="nl-NL" smtClean="0"/>
              <a:t>24-5-2019</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C73640-248C-42AB-A8E4-2F756DF1F7DE}" type="slidenum">
              <a:rPr lang="nl-NL" smtClean="0"/>
              <a:t>‹nr.›</a:t>
            </a:fld>
            <a:endParaRPr lang="nl-NL"/>
          </a:p>
        </p:txBody>
      </p:sp>
    </p:spTree>
    <p:extLst>
      <p:ext uri="{BB962C8B-B14F-4D97-AF65-F5344CB8AC3E}">
        <p14:creationId xmlns:p14="http://schemas.microsoft.com/office/powerpoint/2010/main" val="448136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3E8A06-223E-4391-84D0-5E1A24D94C76}" type="datetimeFigureOut">
              <a:rPr lang="nl-NL" smtClean="0"/>
              <a:t>24-5-2019</a:t>
            </a:fld>
            <a:endParaRPr lang="nl-N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84CAB2-1B75-4980-AD5C-8A7CC569C59B}" type="slidenum">
              <a:rPr lang="nl-NL" smtClean="0"/>
              <a:t>‹nr.›</a:t>
            </a:fld>
            <a:endParaRPr lang="nl-NL"/>
          </a:p>
        </p:txBody>
      </p:sp>
    </p:spTree>
    <p:extLst>
      <p:ext uri="{BB962C8B-B14F-4D97-AF65-F5344CB8AC3E}">
        <p14:creationId xmlns:p14="http://schemas.microsoft.com/office/powerpoint/2010/main" val="53585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bg bwMode="gray">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3608" y="1865905"/>
            <a:ext cx="7496784" cy="1393395"/>
          </a:xfrm>
          <a:prstGeom prst="rect">
            <a:avLst/>
          </a:prstGeom>
        </p:spPr>
      </p:pic>
    </p:spTree>
    <p:extLst>
      <p:ext uri="{BB962C8B-B14F-4D97-AF65-F5344CB8AC3E}">
        <p14:creationId xmlns:p14="http://schemas.microsoft.com/office/powerpoint/2010/main" val="1398339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9135" y="1598613"/>
            <a:ext cx="7981200" cy="1101725"/>
          </a:xfrm>
        </p:spPr>
        <p:txBody>
          <a:bodyPr/>
          <a:lstStyle>
            <a:lvl1pPr algn="l">
              <a:defRPr/>
            </a:lvl1pPr>
          </a:lstStyle>
          <a:p>
            <a:r>
              <a:rPr lang="nl-NL"/>
              <a:t>Klik om de stijl te bewerken</a:t>
            </a:r>
            <a:endParaRPr lang="nl-NL" dirty="0"/>
          </a:p>
        </p:txBody>
      </p:sp>
      <p:sp>
        <p:nvSpPr>
          <p:cNvPr id="3" name="Subtitle 2"/>
          <p:cNvSpPr>
            <a:spLocks noGrp="1"/>
          </p:cNvSpPr>
          <p:nvPr>
            <p:ph type="subTitle" idx="1"/>
          </p:nvPr>
        </p:nvSpPr>
        <p:spPr>
          <a:xfrm>
            <a:off x="579135" y="2914650"/>
            <a:ext cx="7981200" cy="1314450"/>
          </a:xfrm>
        </p:spPr>
        <p:txBody>
          <a:bodyPr/>
          <a:lstStyle>
            <a:lvl1pPr marL="0" indent="0" algn="l">
              <a:buNone/>
              <a:defRPr>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Date Placeholder 3"/>
          <p:cNvSpPr>
            <a:spLocks noGrp="1"/>
          </p:cNvSpPr>
          <p:nvPr>
            <p:ph type="dt" sz="half" idx="10"/>
          </p:nvPr>
        </p:nvSpPr>
        <p:spPr/>
        <p:txBody>
          <a:bodyPr/>
          <a:lstStyle/>
          <a:p>
            <a:fld id="{7E867C8B-9E87-4BD9-ADF4-CA86601B5F73}" type="datetimeFigureOut">
              <a:rPr lang="nl-NL" smtClean="0"/>
              <a:t>24-5-2019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8F0AAE0-D009-4446-A483-0CA1FF335FFF}" type="slidenum">
              <a:rPr lang="nl-NL" smtClean="0"/>
              <a:t>‹nr.›</a:t>
            </a:fld>
            <a:endParaRPr lang="nl-NL"/>
          </a:p>
        </p:txBody>
      </p:sp>
    </p:spTree>
    <p:extLst>
      <p:ext uri="{BB962C8B-B14F-4D97-AF65-F5344CB8AC3E}">
        <p14:creationId xmlns:p14="http://schemas.microsoft.com/office/powerpoint/2010/main" val="117860860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579135" y="342214"/>
            <a:ext cx="7920000" cy="583337"/>
          </a:xfrm>
        </p:spPr>
        <p:txBody>
          <a:bodyPr/>
          <a:lstStyle/>
          <a:p>
            <a:r>
              <a:rPr lang="nl-NL"/>
              <a:t>Klik om de stijl te bewerken</a:t>
            </a:r>
            <a:endParaRPr lang="nl-NL" dirty="0"/>
          </a:p>
        </p:txBody>
      </p:sp>
      <p:sp>
        <p:nvSpPr>
          <p:cNvPr id="3" name="Content Placeholder 2"/>
          <p:cNvSpPr>
            <a:spLocks noGrp="1"/>
          </p:cNvSpPr>
          <p:nvPr>
            <p:ph idx="1"/>
          </p:nvPr>
        </p:nvSpPr>
        <p:spPr>
          <a:xfrm>
            <a:off x="579135" y="1015625"/>
            <a:ext cx="7920880" cy="32836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Date Placeholder 3"/>
          <p:cNvSpPr>
            <a:spLocks noGrp="1"/>
          </p:cNvSpPr>
          <p:nvPr>
            <p:ph type="dt" sz="half" idx="10"/>
          </p:nvPr>
        </p:nvSpPr>
        <p:spPr/>
        <p:txBody>
          <a:bodyPr/>
          <a:lstStyle/>
          <a:p>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F29C284-F7AA-41B9-9813-0888F00E0D72}" type="slidenum">
              <a:rPr lang="nl-NL" smtClean="0"/>
              <a:t>‹nr.›</a:t>
            </a:fld>
            <a:endParaRPr lang="nl-NL"/>
          </a:p>
        </p:txBody>
      </p:sp>
    </p:spTree>
    <p:extLst>
      <p:ext uri="{BB962C8B-B14F-4D97-AF65-F5344CB8AC3E}">
        <p14:creationId xmlns:p14="http://schemas.microsoft.com/office/powerpoint/2010/main" val="118985899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79135" y="2157311"/>
            <a:ext cx="7981200" cy="1022350"/>
          </a:xfrm>
        </p:spPr>
        <p:txBody>
          <a:bodyPr anchor="t"/>
          <a:lstStyle>
            <a:lvl1pPr algn="l">
              <a:defRPr sz="4000" b="1" cap="none" baseline="0"/>
            </a:lvl1pPr>
          </a:lstStyle>
          <a:p>
            <a:r>
              <a:rPr lang="nl-NL"/>
              <a:t>Klik om de stijl te bewerken</a:t>
            </a:r>
            <a:endParaRPr lang="nl-NL" dirty="0"/>
          </a:p>
        </p:txBody>
      </p:sp>
      <p:sp>
        <p:nvSpPr>
          <p:cNvPr id="3" name="Text Placeholder 2"/>
          <p:cNvSpPr>
            <a:spLocks noGrp="1"/>
          </p:cNvSpPr>
          <p:nvPr>
            <p:ph type="body" idx="1"/>
          </p:nvPr>
        </p:nvSpPr>
        <p:spPr>
          <a:xfrm>
            <a:off x="579135" y="1031774"/>
            <a:ext cx="7981200" cy="1125537"/>
          </a:xfrm>
        </p:spPr>
        <p:txBody>
          <a:bodyPr anchor="b"/>
          <a:lstStyle>
            <a:lvl1pPr marL="0" indent="0">
              <a:buNone/>
              <a:defRPr sz="20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E867C8B-9E87-4BD9-ADF4-CA86601B5F73}" type="datetimeFigureOut">
              <a:rPr lang="nl-NL" smtClean="0"/>
              <a:t>24-5-2019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8F0AAE0-D009-4446-A483-0CA1FF335FFF}" type="slidenum">
              <a:rPr lang="nl-NL" smtClean="0"/>
              <a:t>‹nr.›</a:t>
            </a:fld>
            <a:endParaRPr lang="nl-NL"/>
          </a:p>
        </p:txBody>
      </p:sp>
    </p:spTree>
    <p:extLst>
      <p:ext uri="{BB962C8B-B14F-4D97-AF65-F5344CB8AC3E}">
        <p14:creationId xmlns:p14="http://schemas.microsoft.com/office/powerpoint/2010/main" val="62029317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135" y="342214"/>
            <a:ext cx="7920000" cy="583200"/>
          </a:xfrm>
        </p:spPr>
        <p:txBody>
          <a:bodyPr/>
          <a:lstStyle>
            <a:lvl1pPr>
              <a:defRPr>
                <a:solidFill>
                  <a:schemeClr val="tx2"/>
                </a:solidFill>
              </a:defRPr>
            </a:lvl1pPr>
          </a:lstStyle>
          <a:p>
            <a:r>
              <a:rPr lang="nl-NL"/>
              <a:t>Klik om de stijl te bewerken</a:t>
            </a:r>
            <a:endParaRPr lang="nl-NL" dirty="0"/>
          </a:p>
        </p:txBody>
      </p:sp>
      <p:sp>
        <p:nvSpPr>
          <p:cNvPr id="3" name="Content Placeholder 2"/>
          <p:cNvSpPr>
            <a:spLocks noGrp="1"/>
          </p:cNvSpPr>
          <p:nvPr>
            <p:ph sz="half" idx="1"/>
          </p:nvPr>
        </p:nvSpPr>
        <p:spPr>
          <a:xfrm>
            <a:off x="579135" y="1015625"/>
            <a:ext cx="3746431" cy="3238875"/>
          </a:xfrm>
        </p:spPr>
        <p:txBody>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2"/>
                </a:solidFill>
              </a:defRPr>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468240" y="1015625"/>
            <a:ext cx="3746431" cy="3238875"/>
          </a:xfrm>
        </p:spPr>
        <p:txBody>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2"/>
                </a:solidFill>
              </a:defRPr>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Date Placeholder 4"/>
          <p:cNvSpPr>
            <a:spLocks noGrp="1"/>
          </p:cNvSpPr>
          <p:nvPr>
            <p:ph type="dt" sz="half" idx="10"/>
          </p:nvPr>
        </p:nvSpPr>
        <p:spPr/>
        <p:txBody>
          <a:bodyPr/>
          <a:lstStyle/>
          <a:p>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F29C284-F7AA-41B9-9813-0888F00E0D72}" type="slidenum">
              <a:rPr lang="nl-NL" smtClean="0"/>
              <a:t>‹nr.›</a:t>
            </a:fld>
            <a:endParaRPr lang="nl-NL"/>
          </a:p>
        </p:txBody>
      </p:sp>
    </p:spTree>
    <p:extLst>
      <p:ext uri="{BB962C8B-B14F-4D97-AF65-F5344CB8AC3E}">
        <p14:creationId xmlns:p14="http://schemas.microsoft.com/office/powerpoint/2010/main" val="321213683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579135" y="342214"/>
            <a:ext cx="7980320" cy="583337"/>
          </a:xfrm>
        </p:spPr>
        <p:txBody>
          <a:bodyPr/>
          <a:lstStyle/>
          <a:p>
            <a:r>
              <a:rPr lang="nl-NL"/>
              <a:t>Klik om de stijl te bewerken</a:t>
            </a:r>
          </a:p>
        </p:txBody>
      </p:sp>
      <p:sp>
        <p:nvSpPr>
          <p:cNvPr id="3" name="Date Placeholder 2"/>
          <p:cNvSpPr>
            <a:spLocks noGrp="1"/>
          </p:cNvSpPr>
          <p:nvPr>
            <p:ph type="dt" sz="half" idx="10"/>
          </p:nvPr>
        </p:nvSpPr>
        <p:spPr/>
        <p:txBody>
          <a:bodyPr/>
          <a:lstStyle/>
          <a:p>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F29C284-F7AA-41B9-9813-0888F00E0D72}" type="slidenum">
              <a:rPr lang="nl-NL" smtClean="0"/>
              <a:t>‹nr.›</a:t>
            </a:fld>
            <a:endParaRPr lang="nl-NL"/>
          </a:p>
        </p:txBody>
      </p:sp>
    </p:spTree>
    <p:extLst>
      <p:ext uri="{BB962C8B-B14F-4D97-AF65-F5344CB8AC3E}">
        <p14:creationId xmlns:p14="http://schemas.microsoft.com/office/powerpoint/2010/main" val="226951655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F29C284-F7AA-41B9-9813-0888F00E0D72}" type="slidenum">
              <a:rPr lang="nl-NL" smtClean="0"/>
              <a:t>‹nr.›</a:t>
            </a:fld>
            <a:endParaRPr lang="nl-NL"/>
          </a:p>
        </p:txBody>
      </p:sp>
    </p:spTree>
    <p:extLst>
      <p:ext uri="{BB962C8B-B14F-4D97-AF65-F5344CB8AC3E}">
        <p14:creationId xmlns:p14="http://schemas.microsoft.com/office/powerpoint/2010/main" val="346349782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Titl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5800" y="1064639"/>
            <a:ext cx="5486400" cy="3086100"/>
          </a:xfrm>
          <a:solidFill>
            <a:schemeClr val="bg2"/>
          </a:solidFill>
        </p:spPr>
        <p:txBody>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5" name="Date Placeholder 4"/>
          <p:cNvSpPr>
            <a:spLocks noGrp="1"/>
          </p:cNvSpPr>
          <p:nvPr>
            <p:ph type="dt" sz="half" idx="10"/>
          </p:nvPr>
        </p:nvSpPr>
        <p:spPr/>
        <p:txBody>
          <a:bodyPr/>
          <a:lstStyle/>
          <a:p>
            <a:fld id="{7E867C8B-9E87-4BD9-ADF4-CA86601B5F73}" type="datetimeFigureOut">
              <a:rPr lang="nl-NL" smtClean="0"/>
              <a:t>24-5-2019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8F0AAE0-D009-4446-A483-0CA1FF335FFF}" type="slidenum">
              <a:rPr lang="nl-NL" smtClean="0"/>
              <a:t>‹nr.›</a:t>
            </a:fld>
            <a:endParaRPr lang="nl-NL"/>
          </a:p>
        </p:txBody>
      </p:sp>
      <p:sp>
        <p:nvSpPr>
          <p:cNvPr id="8" name="Title 1"/>
          <p:cNvSpPr>
            <a:spLocks noGrp="1"/>
          </p:cNvSpPr>
          <p:nvPr>
            <p:ph type="title"/>
          </p:nvPr>
        </p:nvSpPr>
        <p:spPr>
          <a:xfrm>
            <a:off x="579135" y="342214"/>
            <a:ext cx="7980320" cy="583337"/>
          </a:xfrm>
        </p:spPr>
        <p:txBody>
          <a:bodyPr/>
          <a:lstStyle/>
          <a:p>
            <a:r>
              <a:rPr lang="nl-NL"/>
              <a:t>Klik om de stijl te bewerken</a:t>
            </a:r>
          </a:p>
        </p:txBody>
      </p:sp>
    </p:spTree>
    <p:extLst>
      <p:ext uri="{BB962C8B-B14F-4D97-AF65-F5344CB8AC3E}">
        <p14:creationId xmlns:p14="http://schemas.microsoft.com/office/powerpoint/2010/main" val="234034601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bwMode="gray">
          <a:xfrm>
            <a:off x="0" y="4460510"/>
            <a:ext cx="9144000" cy="6829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Placeholder 1"/>
          <p:cNvSpPr>
            <a:spLocks noGrp="1"/>
          </p:cNvSpPr>
          <p:nvPr>
            <p:ph type="title"/>
          </p:nvPr>
        </p:nvSpPr>
        <p:spPr>
          <a:xfrm>
            <a:off x="579135" y="342214"/>
            <a:ext cx="7980320" cy="583337"/>
          </a:xfrm>
          <a:prstGeom prst="rect">
            <a:avLst/>
          </a:prstGeom>
        </p:spPr>
        <p:txBody>
          <a:bodyPr vert="horz" lIns="91440" tIns="45720" rIns="91440" bIns="45720" rtlCol="0" anchor="b" anchorCtr="0">
            <a:noAutofit/>
          </a:bodyPr>
          <a:lstStyle/>
          <a:p>
            <a:r>
              <a:rPr lang="nl-NL"/>
              <a:t>Klik om de stijl te bewerken</a:t>
            </a:r>
            <a:endParaRPr lang="nl-NL" dirty="0"/>
          </a:p>
        </p:txBody>
      </p:sp>
      <p:sp>
        <p:nvSpPr>
          <p:cNvPr id="3" name="Text Placeholder 2"/>
          <p:cNvSpPr>
            <a:spLocks noGrp="1"/>
          </p:cNvSpPr>
          <p:nvPr>
            <p:ph type="body" idx="1"/>
          </p:nvPr>
        </p:nvSpPr>
        <p:spPr>
          <a:xfrm>
            <a:off x="579134" y="1015626"/>
            <a:ext cx="7981206" cy="3238874"/>
          </a:xfrm>
          <a:prstGeom prst="rect">
            <a:avLst/>
          </a:prstGeom>
        </p:spPr>
        <p:txBody>
          <a:bodyPr vert="horz" lIns="91440" tIns="45720" rIns="91440" bIns="45720" rtlCol="0">
            <a:no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Date Placeholder 3"/>
          <p:cNvSpPr>
            <a:spLocks noGrp="1"/>
          </p:cNvSpPr>
          <p:nvPr>
            <p:ph type="dt" sz="half" idx="2"/>
          </p:nvPr>
        </p:nvSpPr>
        <p:spPr bwMode="gray">
          <a:xfrm>
            <a:off x="2398144" y="4696068"/>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endParaRPr lang="nl-NL" dirty="0"/>
          </a:p>
        </p:txBody>
      </p:sp>
      <p:sp>
        <p:nvSpPr>
          <p:cNvPr id="5" name="Footer Placeholder 4"/>
          <p:cNvSpPr>
            <a:spLocks noGrp="1"/>
          </p:cNvSpPr>
          <p:nvPr>
            <p:ph type="ftr" sz="quarter" idx="3"/>
          </p:nvPr>
        </p:nvSpPr>
        <p:spPr bwMode="gray">
          <a:xfrm>
            <a:off x="4658264" y="4696068"/>
            <a:ext cx="3336984" cy="273844"/>
          </a:xfrm>
          <a:prstGeom prst="rect">
            <a:avLst/>
          </a:prstGeom>
        </p:spPr>
        <p:txBody>
          <a:bodyPr vert="horz" lIns="91440" tIns="45720" rIns="91440" bIns="45720" rtlCol="0" anchor="ctr"/>
          <a:lstStyle>
            <a:lvl1pPr algn="r">
              <a:defRPr sz="8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bwMode="gray">
          <a:xfrm>
            <a:off x="8045078" y="4696068"/>
            <a:ext cx="500332"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CF29C284-F7AA-41B9-9813-0888F00E0D72}" type="slidenum">
              <a:rPr lang="nl-NL" smtClean="0"/>
              <a:pPr/>
              <a:t>‹nr.›</a:t>
            </a:fld>
            <a:endParaRPr lang="nl-NL" dirty="0"/>
          </a:p>
        </p:txBody>
      </p:sp>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76135" y="4560222"/>
            <a:ext cx="2386519" cy="443572"/>
          </a:xfrm>
          <a:prstGeom prst="rect">
            <a:avLst/>
          </a:prstGeom>
        </p:spPr>
      </p:pic>
    </p:spTree>
    <p:extLst>
      <p:ext uri="{BB962C8B-B14F-4D97-AF65-F5344CB8AC3E}">
        <p14:creationId xmlns:p14="http://schemas.microsoft.com/office/powerpoint/2010/main" val="3074360287"/>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63" r:id="rId3"/>
    <p:sldLayoutId id="2147483676" r:id="rId4"/>
    <p:sldLayoutId id="2147483672" r:id="rId5"/>
    <p:sldLayoutId id="2147483654" r:id="rId6"/>
    <p:sldLayoutId id="2147483660" r:id="rId7"/>
    <p:sldLayoutId id="2147483682" r:id="rId8"/>
  </p:sldLayoutIdLst>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p:titleStyle>
    <p:bodyStyle>
      <a:lvl1pPr marL="180975" indent="-180975" algn="l" defTabSz="914400" rtl="0" eaLnBrk="1" latinLnBrk="0" hangingPunct="1">
        <a:lnSpc>
          <a:spcPct val="110000"/>
        </a:lnSpc>
        <a:spcBef>
          <a:spcPts val="25"/>
        </a:spcBef>
        <a:spcAft>
          <a:spcPts val="25"/>
        </a:spcAft>
        <a:buFont typeface="Arial" panose="020B0604020202020204" pitchFamily="34" charset="0"/>
        <a:buChar char="•"/>
        <a:defRPr sz="1800" kern="1200">
          <a:solidFill>
            <a:schemeClr val="tx1"/>
          </a:solidFill>
          <a:latin typeface="+mn-lt"/>
          <a:ea typeface="+mn-ea"/>
          <a:cs typeface="+mn-cs"/>
        </a:defRPr>
      </a:lvl1pPr>
      <a:lvl2pPr marL="357188" indent="-176213" algn="l" defTabSz="914400" rtl="0" eaLnBrk="1" latinLnBrk="0" hangingPunct="1">
        <a:lnSpc>
          <a:spcPct val="110000"/>
        </a:lnSpc>
        <a:spcBef>
          <a:spcPts val="25"/>
        </a:spcBef>
        <a:spcAft>
          <a:spcPts val="25"/>
        </a:spcAft>
        <a:buFont typeface="Arial" panose="020B0604020202020204" pitchFamily="34" charset="0"/>
        <a:buChar char="–"/>
        <a:tabLst/>
        <a:defRPr sz="1800" kern="1200">
          <a:solidFill>
            <a:schemeClr val="tx1"/>
          </a:solidFill>
          <a:latin typeface="+mn-lt"/>
          <a:ea typeface="+mn-ea"/>
          <a:cs typeface="+mn-cs"/>
        </a:defRPr>
      </a:lvl2pPr>
      <a:lvl3pPr marL="538163" indent="-180975" algn="l" defTabSz="914400" rtl="0" eaLnBrk="1" latinLnBrk="0" hangingPunct="1">
        <a:lnSpc>
          <a:spcPct val="110000"/>
        </a:lnSpc>
        <a:spcBef>
          <a:spcPts val="25"/>
        </a:spcBef>
        <a:spcAft>
          <a:spcPts val="25"/>
        </a:spcAft>
        <a:buFont typeface="Arial" panose="020B0604020202020204" pitchFamily="34" charset="0"/>
        <a:buChar char="•"/>
        <a:defRPr sz="1800" kern="1200">
          <a:solidFill>
            <a:schemeClr val="tx1"/>
          </a:solidFill>
          <a:latin typeface="+mn-lt"/>
          <a:ea typeface="+mn-ea"/>
          <a:cs typeface="+mn-cs"/>
        </a:defRPr>
      </a:lvl3pPr>
      <a:lvl4pPr marL="719138" indent="-180975" algn="l" defTabSz="914400" rtl="0" eaLnBrk="1" latinLnBrk="0" hangingPunct="1">
        <a:lnSpc>
          <a:spcPct val="110000"/>
        </a:lnSpc>
        <a:spcBef>
          <a:spcPts val="25"/>
        </a:spcBef>
        <a:spcAft>
          <a:spcPts val="25"/>
        </a:spcAft>
        <a:buFont typeface="Arial" panose="020B0604020202020204" pitchFamily="34" charset="0"/>
        <a:buChar char="–"/>
        <a:defRPr sz="1800" kern="1200">
          <a:solidFill>
            <a:schemeClr val="tx1"/>
          </a:solidFill>
          <a:latin typeface="+mn-lt"/>
          <a:ea typeface="+mn-ea"/>
          <a:cs typeface="+mn-cs"/>
        </a:defRPr>
      </a:lvl4pPr>
      <a:lvl5pPr marL="0" indent="0" algn="l" defTabSz="914400" rtl="0" eaLnBrk="1" latinLnBrk="0" hangingPunct="1">
        <a:lnSpc>
          <a:spcPct val="110000"/>
        </a:lnSpc>
        <a:spcBef>
          <a:spcPts val="25"/>
        </a:spcBef>
        <a:spcAft>
          <a:spcPts val="25"/>
        </a:spcAft>
        <a:buFont typeface="Arial" panose="020B0604020202020204" pitchFamily="34" charset="0"/>
        <a:buNone/>
        <a:defRPr sz="1800" kern="1200">
          <a:solidFill>
            <a:schemeClr val="tx2"/>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633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135" y="233916"/>
            <a:ext cx="7920000" cy="583337"/>
          </a:xfrm>
        </p:spPr>
        <p:txBody>
          <a:bodyPr/>
          <a:lstStyle/>
          <a:p>
            <a:r>
              <a:rPr lang="nl-NL" dirty="0"/>
              <a:t>Blik naar de toekomst …</a:t>
            </a:r>
          </a:p>
        </p:txBody>
      </p:sp>
      <p:sp>
        <p:nvSpPr>
          <p:cNvPr id="3" name="Tijdelijke aanduiding voor inhoud 2"/>
          <p:cNvSpPr>
            <a:spLocks noGrp="1"/>
          </p:cNvSpPr>
          <p:nvPr>
            <p:ph idx="1"/>
          </p:nvPr>
        </p:nvSpPr>
        <p:spPr>
          <a:xfrm>
            <a:off x="579135" y="817253"/>
            <a:ext cx="7920880" cy="3283699"/>
          </a:xfrm>
        </p:spPr>
        <p:txBody>
          <a:bodyPr/>
          <a:lstStyle/>
          <a:p>
            <a:r>
              <a:rPr lang="nl-NL" sz="1600" dirty="0" err="1"/>
              <a:t>Niveauindicatie</a:t>
            </a:r>
            <a:r>
              <a:rPr lang="nl-NL" sz="1600" dirty="0"/>
              <a:t> </a:t>
            </a:r>
            <a:r>
              <a:rPr lang="nl-NL" sz="1600" dirty="0" err="1"/>
              <a:t>obv</a:t>
            </a:r>
            <a:r>
              <a:rPr lang="nl-NL" sz="1600" dirty="0"/>
              <a:t> dossierstudie </a:t>
            </a:r>
            <a:r>
              <a:rPr lang="nl-NL" sz="1600" dirty="0" err="1"/>
              <a:t>tbv</a:t>
            </a:r>
            <a:r>
              <a:rPr lang="nl-NL" sz="1600" dirty="0"/>
              <a:t> thuisonderwijs en testen via ib-er TT zonder band lukte niet. Dus </a:t>
            </a:r>
            <a:r>
              <a:rPr lang="nl-NL" sz="1600" dirty="0" err="1"/>
              <a:t>testing</a:t>
            </a:r>
            <a:r>
              <a:rPr lang="nl-NL" sz="1600" dirty="0"/>
              <a:t> </a:t>
            </a:r>
            <a:r>
              <a:rPr lang="nl-NL" sz="1600" dirty="0" err="1"/>
              <a:t>the</a:t>
            </a:r>
            <a:r>
              <a:rPr lang="nl-NL" sz="1600" dirty="0"/>
              <a:t> </a:t>
            </a:r>
            <a:r>
              <a:rPr lang="nl-NL" sz="1600" dirty="0" err="1"/>
              <a:t>limits</a:t>
            </a:r>
            <a:r>
              <a:rPr lang="nl-NL" sz="1600" dirty="0"/>
              <a:t> in IQ onderzoek door mij. </a:t>
            </a:r>
          </a:p>
          <a:p>
            <a:r>
              <a:rPr lang="nl-NL" sz="1600" dirty="0"/>
              <a:t>Start </a:t>
            </a:r>
            <a:r>
              <a:rPr lang="nl-NL" sz="1600" dirty="0" err="1"/>
              <a:t>emdr</a:t>
            </a:r>
            <a:r>
              <a:rPr lang="nl-NL" sz="1600" dirty="0"/>
              <a:t> op beelden overlijden vader, gestagneerde rouw. </a:t>
            </a:r>
            <a:r>
              <a:rPr lang="nl-NL" sz="1600" dirty="0" err="1"/>
              <a:t>Atos</a:t>
            </a:r>
            <a:r>
              <a:rPr lang="nl-NL" sz="1600" dirty="0"/>
              <a:t> stapt eruit omdat contact staat.</a:t>
            </a:r>
          </a:p>
          <a:p>
            <a:pPr lvl="0"/>
            <a:r>
              <a:rPr lang="nl-NL" sz="1600" dirty="0"/>
              <a:t>Somberheid stabiliseert en er ontstaat ruimte voor school: blik meer op toekomst gericht. Systeemtherapie stopt, gezinsleden delen meer met elkaar.</a:t>
            </a:r>
          </a:p>
          <a:p>
            <a:pPr lvl="0"/>
            <a:r>
              <a:rPr lang="nl-NL" sz="1600" dirty="0"/>
              <a:t>Opplussen met thuisdocent op maat: start met mij erbij voor handleiding Roos en advisering </a:t>
            </a:r>
            <a:r>
              <a:rPr lang="nl-NL" sz="1600" dirty="0" err="1"/>
              <a:t>tav</a:t>
            </a:r>
            <a:r>
              <a:rPr lang="nl-NL" sz="1600" dirty="0"/>
              <a:t> opbouw.</a:t>
            </a:r>
          </a:p>
          <a:p>
            <a:pPr lvl="0"/>
            <a:r>
              <a:rPr lang="nl-NL" sz="1600" dirty="0"/>
              <a:t>Parallel CGT (exposure, activeren, cognitieve herstructurering) </a:t>
            </a:r>
            <a:r>
              <a:rPr lang="nl-NL" sz="1600" dirty="0" err="1"/>
              <a:t>icm</a:t>
            </a:r>
            <a:r>
              <a:rPr lang="nl-NL" sz="1600" dirty="0"/>
              <a:t> EMDR op schoolfobie en zelfbeeld. Tevens </a:t>
            </a:r>
            <a:r>
              <a:rPr lang="nl-NL" sz="1600" dirty="0" err="1"/>
              <a:t>e-health</a:t>
            </a:r>
            <a:r>
              <a:rPr lang="nl-NL" sz="1600" dirty="0"/>
              <a:t> gericht op slaaphygiëne.</a:t>
            </a:r>
          </a:p>
          <a:p>
            <a:pPr lvl="0"/>
            <a:r>
              <a:rPr lang="nl-NL" sz="1600" dirty="0"/>
              <a:t>Opnieuw systeemtherapie, nu gericht op relatie broer en begrenzing door moeder.</a:t>
            </a:r>
          </a:p>
          <a:p>
            <a:pPr lvl="0"/>
            <a:r>
              <a:rPr lang="nl-NL" sz="1600" dirty="0"/>
              <a:t>Straks: instroom school (Orion) en COMET groep. </a:t>
            </a:r>
          </a:p>
          <a:p>
            <a:endParaRPr lang="nl-NL" sz="1600"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10</a:t>
            </a:fld>
            <a:endParaRPr lang="nl-NL"/>
          </a:p>
        </p:txBody>
      </p:sp>
    </p:spTree>
    <p:extLst>
      <p:ext uri="{BB962C8B-B14F-4D97-AF65-F5344CB8AC3E}">
        <p14:creationId xmlns:p14="http://schemas.microsoft.com/office/powerpoint/2010/main" val="46478042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Holding</a:t>
            </a:r>
          </a:p>
        </p:txBody>
      </p:sp>
      <p:sp>
        <p:nvSpPr>
          <p:cNvPr id="3" name="Tijdelijke aanduiding voor inhoud 2"/>
          <p:cNvSpPr>
            <a:spLocks noGrp="1"/>
          </p:cNvSpPr>
          <p:nvPr>
            <p:ph idx="1"/>
          </p:nvPr>
        </p:nvSpPr>
        <p:spPr/>
        <p:txBody>
          <a:bodyPr/>
          <a:lstStyle/>
          <a:p>
            <a:pPr marL="0" indent="0">
              <a:lnSpc>
                <a:spcPct val="100000"/>
              </a:lnSpc>
              <a:buNone/>
            </a:pPr>
            <a:r>
              <a:rPr lang="nl-NL" sz="1400" dirty="0"/>
              <a:t>Term van </a:t>
            </a:r>
            <a:r>
              <a:rPr lang="nl-NL" sz="1400" dirty="0" err="1"/>
              <a:t>Winnicott</a:t>
            </a:r>
            <a:r>
              <a:rPr lang="nl-NL" sz="1400" dirty="0"/>
              <a:t>, die hem als volgt omschrijft: </a:t>
            </a:r>
          </a:p>
          <a:p>
            <a:pPr>
              <a:lnSpc>
                <a:spcPct val="100000"/>
              </a:lnSpc>
            </a:pPr>
            <a:r>
              <a:rPr lang="nl-NL" sz="1400" dirty="0"/>
              <a:t>‘Dit omvat het fysieke vasthouden van het </a:t>
            </a:r>
            <a:r>
              <a:rPr lang="nl-NL" sz="1400" dirty="0" err="1"/>
              <a:t>intra-uterine</a:t>
            </a:r>
            <a:r>
              <a:rPr lang="nl-NL" sz="1400" dirty="0"/>
              <a:t> leven, en breidt zich geleidelijk aan uit tot de hele adaptieve zorg voor het kind, met inbegrip van het aanraken en vasthouden. Ten slotte kan het worden uitgebreid en de functie van het gezin omvatten.’’</a:t>
            </a:r>
          </a:p>
          <a:p>
            <a:pPr>
              <a:lnSpc>
                <a:spcPct val="100000"/>
              </a:lnSpc>
            </a:pPr>
            <a:r>
              <a:rPr lang="nl-NL" sz="1400" dirty="0"/>
              <a:t>‘Een vermogen tot identificeren, tot weten hoe de baby zich voelt’.</a:t>
            </a:r>
          </a:p>
          <a:p>
            <a:pPr marL="0" indent="0">
              <a:lnSpc>
                <a:spcPct val="100000"/>
              </a:lnSpc>
              <a:buNone/>
            </a:pPr>
            <a:endParaRPr lang="nl-NL" sz="1400" dirty="0"/>
          </a:p>
          <a:p>
            <a:pPr marL="0" indent="0">
              <a:lnSpc>
                <a:spcPct val="100000"/>
              </a:lnSpc>
              <a:buNone/>
            </a:pPr>
            <a:r>
              <a:rPr lang="nl-NL" sz="1400" dirty="0"/>
              <a:t>In de psychotherapeutische setting </a:t>
            </a:r>
          </a:p>
          <a:p>
            <a:pPr>
              <a:lnSpc>
                <a:spcPct val="100000"/>
              </a:lnSpc>
            </a:pPr>
            <a:r>
              <a:rPr lang="nl-NL" sz="1400" dirty="0"/>
              <a:t>“veilig vastgehouden”.  Alleen dan zal de patiënt zich aan vrije associatie wagen en zijn innerlijke wereld naar buiten brengen.</a:t>
            </a:r>
          </a:p>
          <a:p>
            <a:pPr>
              <a:lnSpc>
                <a:spcPct val="100000"/>
              </a:lnSpc>
            </a:pPr>
            <a:r>
              <a:rPr lang="en-US" sz="1400" dirty="0"/>
              <a:t>A “holding environment” for the client, in order that the client may begin to recognize and meet previously neglected ego needs and facilitate the emergence of the true self.</a:t>
            </a:r>
          </a:p>
          <a:p>
            <a:pPr>
              <a:lnSpc>
                <a:spcPct val="100000"/>
              </a:lnSpc>
            </a:pPr>
            <a:r>
              <a:rPr lang="en-US" sz="1400" dirty="0"/>
              <a:t>The holding environment facilitates the child’s transition to autonomy. Failure on the Mother’s part to provide an adequate holding environment results in a “false self disorder”,</a:t>
            </a:r>
          </a:p>
          <a:p>
            <a:endParaRPr lang="en-US" dirty="0"/>
          </a:p>
          <a:p>
            <a:endParaRPr lang="nl-NL" dirty="0"/>
          </a:p>
          <a:p>
            <a:endParaRPr lang="nl-NL" dirty="0"/>
          </a:p>
        </p:txBody>
      </p:sp>
    </p:spTree>
    <p:extLst>
      <p:ext uri="{BB962C8B-B14F-4D97-AF65-F5344CB8AC3E}">
        <p14:creationId xmlns:p14="http://schemas.microsoft.com/office/powerpoint/2010/main" val="200274264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Suzanne &amp; ouders</a:t>
            </a:r>
          </a:p>
        </p:txBody>
      </p:sp>
      <p:sp>
        <p:nvSpPr>
          <p:cNvPr id="3" name="Tijdelijke aanduiding voor inhoud 2"/>
          <p:cNvSpPr>
            <a:spLocks noGrp="1"/>
          </p:cNvSpPr>
          <p:nvPr>
            <p:ph idx="1"/>
          </p:nvPr>
        </p:nvSpPr>
        <p:spPr/>
        <p:txBody>
          <a:bodyPr/>
          <a:lstStyle/>
          <a:p>
            <a:r>
              <a:rPr lang="nl-NL" dirty="0"/>
              <a:t>18 jaar</a:t>
            </a:r>
          </a:p>
          <a:p>
            <a:pPr marL="0" indent="0">
              <a:buNone/>
            </a:pPr>
            <a:endParaRPr lang="nl-NL" dirty="0"/>
          </a:p>
          <a:p>
            <a:r>
              <a:rPr lang="nl-NL" dirty="0"/>
              <a:t>Intake januari 2018</a:t>
            </a:r>
          </a:p>
          <a:p>
            <a:pPr marL="0" indent="0">
              <a:buNone/>
            </a:pPr>
            <a:endParaRPr lang="nl-NL" dirty="0"/>
          </a:p>
          <a:p>
            <a:r>
              <a:rPr lang="nl-NL" dirty="0"/>
              <a:t>Verwijzing </a:t>
            </a:r>
            <a:r>
              <a:rPr lang="nl-NL" dirty="0" err="1"/>
              <a:t>ivm</a:t>
            </a:r>
            <a:r>
              <a:rPr lang="nl-NL" dirty="0"/>
              <a:t> langdurig bestaande sociale angst, faalangst, stemmingsklachten, zich uitend in </a:t>
            </a:r>
            <a:r>
              <a:rPr lang="nl-NL" dirty="0" err="1"/>
              <a:t>terugtrekgedrag,woede</a:t>
            </a:r>
            <a:r>
              <a:rPr lang="nl-NL" dirty="0"/>
              <a:t> uitbarstingen, uitsluiting door klasgenootjes HAVO.</a:t>
            </a:r>
          </a:p>
          <a:p>
            <a:pPr marL="0" indent="0">
              <a:buNone/>
            </a:pPr>
            <a:endParaRPr lang="nl-NL" dirty="0"/>
          </a:p>
          <a:p>
            <a:r>
              <a:rPr lang="nl-NL" dirty="0"/>
              <a:t>VG/ ADHD, geen medicatie</a:t>
            </a:r>
          </a:p>
          <a:p>
            <a:endParaRPr lang="nl-NL" dirty="0"/>
          </a:p>
          <a:p>
            <a:endParaRPr lang="nl-NL" dirty="0"/>
          </a:p>
          <a:p>
            <a:endParaRPr lang="nl-NL" dirty="0"/>
          </a:p>
          <a:p>
            <a:endParaRPr lang="nl-NL"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12</a:t>
            </a:fld>
            <a:endParaRPr lang="nl-NL"/>
          </a:p>
        </p:txBody>
      </p:sp>
    </p:spTree>
    <p:extLst>
      <p:ext uri="{BB962C8B-B14F-4D97-AF65-F5344CB8AC3E}">
        <p14:creationId xmlns:p14="http://schemas.microsoft.com/office/powerpoint/2010/main" val="35564526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Psychiatrisch onderzoek en DD</a:t>
            </a:r>
          </a:p>
        </p:txBody>
      </p:sp>
      <p:sp>
        <p:nvSpPr>
          <p:cNvPr id="3" name="Tijdelijke aanduiding voor inhoud 2"/>
          <p:cNvSpPr>
            <a:spLocks noGrp="1"/>
          </p:cNvSpPr>
          <p:nvPr>
            <p:ph idx="1"/>
          </p:nvPr>
        </p:nvSpPr>
        <p:spPr/>
        <p:txBody>
          <a:bodyPr/>
          <a:lstStyle/>
          <a:p>
            <a:r>
              <a:rPr lang="nl-NL" sz="1100" dirty="0"/>
              <a:t>Psychiatrisch onderzoek/</a:t>
            </a:r>
          </a:p>
          <a:p>
            <a:pPr marL="0" indent="0">
              <a:buNone/>
            </a:pPr>
            <a:endParaRPr lang="nl-NL" sz="1100" dirty="0"/>
          </a:p>
          <a:p>
            <a:pPr marL="0" indent="0">
              <a:buNone/>
            </a:pPr>
            <a:r>
              <a:rPr lang="nl-NL" sz="1100" dirty="0"/>
              <a:t>Tijdens het contact is er sprake van dreigen, devalueren, pogingen tot het nemen van controle en macht, agressie door </a:t>
            </a:r>
            <a:r>
              <a:rPr lang="nl-NL" sz="1100" dirty="0" err="1"/>
              <a:t>oa</a:t>
            </a:r>
            <a:r>
              <a:rPr lang="nl-NL" sz="1100" dirty="0"/>
              <a:t> op de tafel te gaan slaan.</a:t>
            </a:r>
          </a:p>
          <a:p>
            <a:pPr marL="0" indent="0">
              <a:buNone/>
            </a:pPr>
            <a:r>
              <a:rPr lang="nl-NL" sz="1100" dirty="0"/>
              <a:t>Er is sprake van een instabiel zelfbeeld en zelfgevoel, onzekerheid over </a:t>
            </a:r>
            <a:r>
              <a:rPr lang="nl-NL" sz="1100" dirty="0" err="1"/>
              <a:t>sexe</a:t>
            </a:r>
            <a:r>
              <a:rPr lang="nl-NL" sz="1100" dirty="0"/>
              <a:t>, recidiverende suïcidale uitingen en automutilatie, affectieve instabiliteit voornamelijk reactief, gevoelens van leegte en woede uitbarstingen</a:t>
            </a:r>
          </a:p>
          <a:p>
            <a:pPr marL="0" indent="0">
              <a:buNone/>
            </a:pPr>
            <a:endParaRPr lang="nl-NL" sz="1100" dirty="0"/>
          </a:p>
          <a:p>
            <a:r>
              <a:rPr lang="nl-NL" sz="1100" dirty="0"/>
              <a:t>DD/</a:t>
            </a:r>
          </a:p>
          <a:p>
            <a:pPr marL="0" indent="0">
              <a:buNone/>
            </a:pPr>
            <a:endParaRPr lang="nl-NL" sz="1100" dirty="0"/>
          </a:p>
          <a:p>
            <a:pPr marL="0" indent="0">
              <a:buNone/>
            </a:pPr>
            <a:r>
              <a:rPr lang="nl-NL" sz="1100" dirty="0"/>
              <a:t>Borderline </a:t>
            </a:r>
            <a:r>
              <a:rPr lang="nl-NL" sz="1100" dirty="0" err="1"/>
              <a:t>psst</a:t>
            </a:r>
            <a:endParaRPr lang="nl-NL" sz="1100" dirty="0"/>
          </a:p>
          <a:p>
            <a:pPr marL="0" indent="0">
              <a:buNone/>
            </a:pPr>
            <a:r>
              <a:rPr lang="nl-NL" sz="1100" dirty="0"/>
              <a:t>Bedreigde persoonlijkheidsontwikkeling</a:t>
            </a:r>
          </a:p>
          <a:p>
            <a:pPr marL="0" indent="0">
              <a:buNone/>
            </a:pPr>
            <a:r>
              <a:rPr lang="nl-NL" sz="1100" dirty="0"/>
              <a:t>Gedrag passend bij de adolescentie gecombineerd met grenzeloosheid ouders</a:t>
            </a:r>
          </a:p>
          <a:p>
            <a:pPr marL="0" indent="0">
              <a:buNone/>
            </a:pPr>
            <a:r>
              <a:rPr lang="nl-NL" sz="1100" dirty="0"/>
              <a:t>Genderdysforie?</a:t>
            </a:r>
          </a:p>
          <a:p>
            <a:pPr marL="0" indent="0">
              <a:buNone/>
            </a:pPr>
            <a:r>
              <a:rPr lang="nl-NL" sz="1100" dirty="0"/>
              <a:t>ASS?</a:t>
            </a:r>
          </a:p>
          <a:p>
            <a:pPr marL="0" indent="0">
              <a:buNone/>
            </a:pPr>
            <a:endParaRPr lang="nl-NL" sz="1100" dirty="0"/>
          </a:p>
          <a:p>
            <a:r>
              <a:rPr lang="nl-NL" sz="1100" dirty="0"/>
              <a:t>Behandelplan/ Behandelend psycholoog 1-2x per week, systeemtherapeut, psychiater 1x per maand</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13</a:t>
            </a:fld>
            <a:endParaRPr lang="nl-NL"/>
          </a:p>
        </p:txBody>
      </p:sp>
    </p:spTree>
    <p:extLst>
      <p:ext uri="{BB962C8B-B14F-4D97-AF65-F5344CB8AC3E}">
        <p14:creationId xmlns:p14="http://schemas.microsoft.com/office/powerpoint/2010/main" val="229630354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Systeem &amp; Systeemgesprek </a:t>
            </a:r>
          </a:p>
        </p:txBody>
      </p:sp>
      <p:sp>
        <p:nvSpPr>
          <p:cNvPr id="3" name="Tijdelijke aanduiding voor inhoud 2"/>
          <p:cNvSpPr>
            <a:spLocks noGrp="1"/>
          </p:cNvSpPr>
          <p:nvPr>
            <p:ph idx="1"/>
          </p:nvPr>
        </p:nvSpPr>
        <p:spPr/>
        <p:txBody>
          <a:bodyPr/>
          <a:lstStyle/>
          <a:p>
            <a:r>
              <a:rPr lang="nl-NL" sz="1400" dirty="0"/>
              <a:t>Moeder: aanpassend aan omgeving over haar eigen grenzen, onzeker, angstig, moeilijke zwangerschap, denkt geen goede moeder te zijn (zegt dit ook tegen Suzanne), machteloos en grenzeloos in contact met Suzanne, overspoelende emoties </a:t>
            </a:r>
          </a:p>
          <a:p>
            <a:pPr marL="0" indent="0">
              <a:buNone/>
            </a:pPr>
            <a:endParaRPr lang="nl-NL" sz="1400" dirty="0"/>
          </a:p>
          <a:p>
            <a:r>
              <a:rPr lang="nl-NL" sz="1400" dirty="0"/>
              <a:t>Vader: ‘enig kind’, geen vrienden, bemiddelt tussen Suzanne en moeder, wil niet naar systeemgesprek omdat zijn dochter dat niet wil</a:t>
            </a:r>
          </a:p>
          <a:p>
            <a:pPr marL="0" indent="0">
              <a:buNone/>
            </a:pPr>
            <a:endParaRPr lang="nl-NL" sz="1400" dirty="0"/>
          </a:p>
          <a:p>
            <a:r>
              <a:rPr lang="nl-NL" sz="1400" dirty="0"/>
              <a:t>Ouders, behandelend psycholoog, systeemtherapeut: grenzeloosheid besproken, duidelijke grenzen gesteld rondom dreigen met suïcide en automutilatie, voorwaarden voortgang behandeling.</a:t>
            </a:r>
          </a:p>
          <a:p>
            <a:endParaRPr lang="nl-NL" sz="1400" dirty="0"/>
          </a:p>
          <a:p>
            <a:r>
              <a:rPr lang="nl-NL" sz="1400" dirty="0" err="1"/>
              <a:t>Containen</a:t>
            </a:r>
            <a:r>
              <a:rPr lang="nl-NL" sz="1400" dirty="0"/>
              <a:t>: woede</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14</a:t>
            </a:fld>
            <a:endParaRPr lang="nl-NL"/>
          </a:p>
        </p:txBody>
      </p:sp>
    </p:spTree>
    <p:extLst>
      <p:ext uri="{BB962C8B-B14F-4D97-AF65-F5344CB8AC3E}">
        <p14:creationId xmlns:p14="http://schemas.microsoft.com/office/powerpoint/2010/main" val="102391265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Vragen?</a:t>
            </a:r>
          </a:p>
        </p:txBody>
      </p:sp>
      <p:sp>
        <p:nvSpPr>
          <p:cNvPr id="3" name="Tijdelijke aanduiding voor inhoud 2"/>
          <p:cNvSpPr>
            <a:spLocks noGrp="1"/>
          </p:cNvSpPr>
          <p:nvPr>
            <p:ph idx="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15</a:t>
            </a:fld>
            <a:endParaRPr lang="nl-NL"/>
          </a:p>
        </p:txBody>
      </p:sp>
    </p:spTree>
    <p:extLst>
      <p:ext uri="{BB962C8B-B14F-4D97-AF65-F5344CB8AC3E}">
        <p14:creationId xmlns:p14="http://schemas.microsoft.com/office/powerpoint/2010/main" val="419426844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a:t>Hosting &amp; Holding</a:t>
            </a:r>
          </a:p>
        </p:txBody>
      </p:sp>
      <p:sp>
        <p:nvSpPr>
          <p:cNvPr id="3" name="Ondertitel 2"/>
          <p:cNvSpPr>
            <a:spLocks noGrp="1"/>
          </p:cNvSpPr>
          <p:nvPr>
            <p:ph type="subTitle" idx="1"/>
          </p:nvPr>
        </p:nvSpPr>
        <p:spPr/>
        <p:txBody>
          <a:bodyPr>
            <a:normAutofit/>
          </a:bodyPr>
          <a:lstStyle/>
          <a:p>
            <a:pPr algn="ctr"/>
            <a:r>
              <a:rPr lang="nl-NL" dirty="0"/>
              <a:t>Care-Express Amsterdam</a:t>
            </a:r>
          </a:p>
          <a:p>
            <a:pPr algn="ctr"/>
            <a:r>
              <a:rPr lang="nl-NL" dirty="0"/>
              <a:t>Casuïstiek</a:t>
            </a:r>
          </a:p>
          <a:p>
            <a:pPr algn="ctr"/>
            <a:r>
              <a:rPr lang="nl-NL" dirty="0"/>
              <a:t>Annelieke van Dam &amp; Suzanne Medema</a:t>
            </a:r>
          </a:p>
          <a:p>
            <a:pPr algn="ctr"/>
            <a:r>
              <a:rPr lang="nl-NL" dirty="0"/>
              <a:t>Maart 2019</a:t>
            </a:r>
          </a:p>
        </p:txBody>
      </p:sp>
    </p:spTree>
    <p:extLst>
      <p:ext uri="{BB962C8B-B14F-4D97-AF65-F5344CB8AC3E}">
        <p14:creationId xmlns:p14="http://schemas.microsoft.com/office/powerpoint/2010/main" val="164519994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Indeling</a:t>
            </a:r>
          </a:p>
        </p:txBody>
      </p:sp>
      <p:sp>
        <p:nvSpPr>
          <p:cNvPr id="3" name="Tijdelijke aanduiding voor inhoud 2"/>
          <p:cNvSpPr>
            <a:spLocks noGrp="1"/>
          </p:cNvSpPr>
          <p:nvPr>
            <p:ph idx="1"/>
          </p:nvPr>
        </p:nvSpPr>
        <p:spPr/>
        <p:txBody>
          <a:bodyPr/>
          <a:lstStyle/>
          <a:p>
            <a:r>
              <a:rPr lang="nl-NL" dirty="0"/>
              <a:t>Wie zijn wij &amp; wat doet de Care-Express?</a:t>
            </a:r>
          </a:p>
          <a:p>
            <a:pPr marL="0" indent="0">
              <a:buNone/>
            </a:pPr>
            <a:endParaRPr lang="nl-NL" dirty="0"/>
          </a:p>
          <a:p>
            <a:r>
              <a:rPr lang="nl-NL" dirty="0"/>
              <a:t>Wat is hosting?</a:t>
            </a:r>
          </a:p>
          <a:p>
            <a:pPr marL="0" indent="0">
              <a:buNone/>
            </a:pPr>
            <a:endParaRPr lang="nl-NL" dirty="0"/>
          </a:p>
          <a:p>
            <a:r>
              <a:rPr lang="nl-NL" dirty="0"/>
              <a:t>Casus hosting Charlotte</a:t>
            </a:r>
          </a:p>
          <a:p>
            <a:pPr marL="0" indent="0">
              <a:buNone/>
            </a:pPr>
            <a:endParaRPr lang="nl-NL" dirty="0"/>
          </a:p>
          <a:p>
            <a:r>
              <a:rPr lang="nl-NL" dirty="0"/>
              <a:t>Wat is holding?</a:t>
            </a:r>
          </a:p>
          <a:p>
            <a:pPr marL="0" indent="0">
              <a:buNone/>
            </a:pPr>
            <a:endParaRPr lang="nl-NL" dirty="0"/>
          </a:p>
          <a:p>
            <a:r>
              <a:rPr lang="nl-NL" dirty="0"/>
              <a:t>Casus holding Suzanne</a:t>
            </a:r>
          </a:p>
          <a:p>
            <a:endParaRPr lang="nl-NL" dirty="0"/>
          </a:p>
          <a:p>
            <a:r>
              <a:rPr lang="nl-NL" dirty="0"/>
              <a:t>Vragen</a:t>
            </a:r>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3</a:t>
            </a:fld>
            <a:endParaRPr lang="nl-NL"/>
          </a:p>
        </p:txBody>
      </p:sp>
    </p:spTree>
    <p:extLst>
      <p:ext uri="{BB962C8B-B14F-4D97-AF65-F5344CB8AC3E}">
        <p14:creationId xmlns:p14="http://schemas.microsoft.com/office/powerpoint/2010/main" val="165810056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Care-Express</a:t>
            </a:r>
          </a:p>
        </p:txBody>
      </p:sp>
      <p:sp>
        <p:nvSpPr>
          <p:cNvPr id="3" name="Tijdelijke aanduiding voor inhoud 2"/>
          <p:cNvSpPr>
            <a:spLocks noGrp="1"/>
          </p:cNvSpPr>
          <p:nvPr>
            <p:ph idx="1"/>
          </p:nvPr>
        </p:nvSpPr>
        <p:spPr/>
        <p:txBody>
          <a:bodyPr/>
          <a:lstStyle/>
          <a:p>
            <a:r>
              <a:rPr lang="nl-NL" sz="1400" dirty="0"/>
              <a:t>Onderdeel van De Opvoedpoli, een landelijke tweedelijns instelling voor (intensieve) ambulante specialistische jeugdhulp.</a:t>
            </a:r>
          </a:p>
          <a:p>
            <a:endParaRPr lang="nl-NL" sz="1400" dirty="0"/>
          </a:p>
          <a:p>
            <a:r>
              <a:rPr lang="nl-NL" sz="1400" dirty="0"/>
              <a:t>Locaties in Amsterdam, Den Haag, Haarlem, Utrecht, Zaanstreek/Waterland, Zoetermeer.</a:t>
            </a:r>
          </a:p>
          <a:p>
            <a:endParaRPr lang="nl-NL" sz="1400" dirty="0"/>
          </a:p>
          <a:p>
            <a:r>
              <a:rPr lang="nl-NL" sz="1400" dirty="0"/>
              <a:t>Jongeren van 12 t/m 23 jaar, met meervoudige problematiek op verschillende leefgebieden. </a:t>
            </a:r>
          </a:p>
          <a:p>
            <a:pPr marL="0" indent="0">
              <a:buNone/>
            </a:pPr>
            <a:endParaRPr lang="nl-NL" sz="1400" dirty="0"/>
          </a:p>
          <a:p>
            <a:r>
              <a:rPr lang="nl-NL" sz="1400" dirty="0"/>
              <a:t>Geïntegreerde specialistische jeugdhulp: specialistische (jeugd) GGZ én jeugdhulp. Bijv. diagnostisch onderzoek, cognitieve gedragstherapie, groepstherapie, psychotherapie, coaching, relationele gezinstherapie, toe geleiden naar begeleid wonen, etc.</a:t>
            </a:r>
          </a:p>
          <a:p>
            <a:pPr marL="0" indent="0">
              <a:buNone/>
            </a:pPr>
            <a:endParaRPr lang="nl-NL" sz="1400" dirty="0"/>
          </a:p>
          <a:p>
            <a:r>
              <a:rPr lang="nl-NL" sz="1400" dirty="0"/>
              <a:t>Verschillende disciplines zoals jongerencoaches, (GZ-)psychologen, (forensisch) orthopedagogen, psychiaters, systeemtherapeuten, klinisch psychologen, psychotherapeuten, </a:t>
            </a:r>
            <a:r>
              <a:rPr lang="nl-NL" sz="1400" dirty="0" err="1"/>
              <a:t>etc</a:t>
            </a:r>
            <a:r>
              <a:rPr lang="nl-NL" sz="1400" dirty="0"/>
              <a:t> (inzet </a:t>
            </a:r>
            <a:r>
              <a:rPr lang="nl-NL" sz="1400" dirty="0" err="1"/>
              <a:t>vaktherapie</a:t>
            </a:r>
            <a:r>
              <a:rPr lang="nl-NL" sz="1400" dirty="0"/>
              <a:t> in ontwikkeling).</a:t>
            </a:r>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4</a:t>
            </a:fld>
            <a:endParaRPr lang="nl-NL"/>
          </a:p>
        </p:txBody>
      </p:sp>
    </p:spTree>
    <p:extLst>
      <p:ext uri="{BB962C8B-B14F-4D97-AF65-F5344CB8AC3E}">
        <p14:creationId xmlns:p14="http://schemas.microsoft.com/office/powerpoint/2010/main" val="336225042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Speerpunten Care-</a:t>
            </a:r>
            <a:r>
              <a:rPr lang="nl-NL" dirty="0" err="1"/>
              <a:t>express</a:t>
            </a:r>
            <a:r>
              <a:rPr lang="nl-NL" dirty="0"/>
              <a:t>:</a:t>
            </a:r>
          </a:p>
        </p:txBody>
      </p:sp>
      <p:sp>
        <p:nvSpPr>
          <p:cNvPr id="3" name="Tijdelijke aanduiding voor inhoud 2"/>
          <p:cNvSpPr>
            <a:spLocks noGrp="1"/>
          </p:cNvSpPr>
          <p:nvPr>
            <p:ph idx="1"/>
          </p:nvPr>
        </p:nvSpPr>
        <p:spPr/>
        <p:txBody>
          <a:bodyPr/>
          <a:lstStyle/>
          <a:p>
            <a:pPr lvl="0"/>
            <a:r>
              <a:rPr lang="nl-NL" sz="1600" dirty="0" err="1"/>
              <a:t>Outreachend</a:t>
            </a:r>
            <a:r>
              <a:rPr lang="nl-NL" sz="1600" dirty="0"/>
              <a:t>: werken daar waar het nuttig en nodig is.</a:t>
            </a:r>
          </a:p>
          <a:p>
            <a:pPr lvl="0"/>
            <a:r>
              <a:rPr lang="nl-NL" sz="1600" dirty="0"/>
              <a:t>Matching: welke professional past bij deze jongere qua kennis, kunde en persoonlijkheid.</a:t>
            </a:r>
          </a:p>
          <a:p>
            <a:pPr lvl="0"/>
            <a:r>
              <a:rPr lang="nl-NL" sz="1600" dirty="0"/>
              <a:t>Brede focus: van psychische klachten tot gezinsrelaties, wonen en financiën.</a:t>
            </a:r>
          </a:p>
          <a:p>
            <a:pPr lvl="0"/>
            <a:r>
              <a:rPr lang="nl-NL" sz="1600" dirty="0"/>
              <a:t>Multidisciplinair: alle benodigde professionals onder 1 dak voor brede kijk en opschalen en afschalen binnen hetzelfde team.</a:t>
            </a:r>
          </a:p>
          <a:p>
            <a:pPr lvl="0"/>
            <a:r>
              <a:rPr lang="nl-NL" sz="1600" dirty="0"/>
              <a:t>Maatwerk: we doen wat nodig is om een jongere te begeleiden en te behandelen op de manier die voor hem/haar werkt. </a:t>
            </a:r>
          </a:p>
          <a:p>
            <a:pPr lvl="0"/>
            <a:r>
              <a:rPr lang="nl-NL" sz="1600" dirty="0"/>
              <a:t>Het ijzer smeden als het warm is: snelle start nodig dus geen/beperkte wachtlijst.</a:t>
            </a:r>
          </a:p>
          <a:p>
            <a:pPr lvl="0"/>
            <a:r>
              <a:rPr lang="nl-NL" sz="1600" dirty="0"/>
              <a:t>Vasthoudend: we hebben de lange adem die nodig is om echte verandering te realiseren. </a:t>
            </a:r>
          </a:p>
          <a:p>
            <a:pPr marL="0" indent="0">
              <a:buNone/>
            </a:pPr>
            <a:endParaRPr lang="nl-NL" sz="1600" dirty="0"/>
          </a:p>
          <a:p>
            <a:endParaRPr lang="nl-NL" sz="1600"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5</a:t>
            </a:fld>
            <a:endParaRPr lang="nl-NL"/>
          </a:p>
        </p:txBody>
      </p:sp>
    </p:spTree>
    <p:extLst>
      <p:ext uri="{BB962C8B-B14F-4D97-AF65-F5344CB8AC3E}">
        <p14:creationId xmlns:p14="http://schemas.microsoft.com/office/powerpoint/2010/main" val="378838468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sz="2000" dirty="0"/>
            </a:br>
            <a:br>
              <a:rPr lang="nl-NL" sz="2000" dirty="0"/>
            </a:br>
            <a:br>
              <a:rPr lang="nl-NL" sz="3000" dirty="0"/>
            </a:br>
            <a:r>
              <a:rPr lang="nl-NL" sz="3000" dirty="0"/>
              <a:t>Intergenerationele overdracht doorbreken</a:t>
            </a:r>
            <a:br>
              <a:rPr lang="nl-NL" sz="2000" dirty="0"/>
            </a:br>
            <a:endParaRPr lang="nl-NL" sz="2000" dirty="0"/>
          </a:p>
        </p:txBody>
      </p:sp>
      <p:sp>
        <p:nvSpPr>
          <p:cNvPr id="3" name="Tijdelijke aanduiding voor inhoud 2"/>
          <p:cNvSpPr>
            <a:spLocks noGrp="1"/>
          </p:cNvSpPr>
          <p:nvPr>
            <p:ph idx="1"/>
          </p:nvPr>
        </p:nvSpPr>
        <p:spPr>
          <a:xfrm>
            <a:off x="579135" y="747253"/>
            <a:ext cx="7920880" cy="3552072"/>
          </a:xfrm>
        </p:spPr>
        <p:txBody>
          <a:bodyPr/>
          <a:lstStyle/>
          <a:p>
            <a:r>
              <a:rPr lang="nl-NL" sz="1200" dirty="0"/>
              <a:t>Jongeren met psychische en </a:t>
            </a:r>
            <a:r>
              <a:rPr lang="nl-NL" sz="1200" dirty="0" err="1"/>
              <a:t>psycho-sociale</a:t>
            </a:r>
            <a:r>
              <a:rPr lang="nl-NL" sz="1200" dirty="0"/>
              <a:t> problemen groeien vaak op in gezinnen waarin sprake is van allerlei problematiek, waaronder het </a:t>
            </a:r>
            <a:r>
              <a:rPr lang="nl-NL" sz="1200" dirty="0" err="1"/>
              <a:t>ouderfunctioneren</a:t>
            </a:r>
            <a:r>
              <a:rPr lang="nl-NL" sz="1200" dirty="0"/>
              <a:t>. </a:t>
            </a:r>
          </a:p>
          <a:p>
            <a:endParaRPr lang="nl-NL" sz="1200" dirty="0"/>
          </a:p>
          <a:p>
            <a:r>
              <a:rPr lang="nl-NL" sz="1200" dirty="0"/>
              <a:t>Hierdoor komt een jongere onvoldoende toe aan de eigen levensfase gebonden ontwikkelingstaken (zoals separatie, individuatie, </a:t>
            </a:r>
            <a:r>
              <a:rPr lang="nl-NL" sz="1200" dirty="0" err="1"/>
              <a:t>etc</a:t>
            </a:r>
            <a:r>
              <a:rPr lang="nl-NL" sz="1200" dirty="0"/>
              <a:t>).</a:t>
            </a:r>
          </a:p>
          <a:p>
            <a:endParaRPr lang="nl-NL" sz="1200" dirty="0"/>
          </a:p>
          <a:p>
            <a:r>
              <a:rPr lang="nl-NL" sz="1200" dirty="0"/>
              <a:t>Dit kan weer negatieve invloed hebben op het ouderschap van de jongere als volwassene zelf…</a:t>
            </a:r>
          </a:p>
          <a:p>
            <a:endParaRPr lang="nl-NL" sz="1200" dirty="0"/>
          </a:p>
          <a:p>
            <a:r>
              <a:rPr lang="nl-NL" sz="1200" dirty="0"/>
              <a:t>Door het bieden van een correctieve ervaring met een hechtingsfiguur kan alsnog worden voorzien in gemiste basisbehoeften van onze jongeren, zodat gestagneerde ontwikkeling weer op gang kan komen. </a:t>
            </a:r>
          </a:p>
          <a:p>
            <a:endParaRPr lang="nl-NL" sz="1200" dirty="0"/>
          </a:p>
          <a:p>
            <a:r>
              <a:rPr lang="nl-NL" sz="1200" dirty="0"/>
              <a:t>Deze vertrouwensband, die wij aanvankelijk als primair doel hebben, zorgt ervoor dat de meeste jongeren worden gemotiveerd om veranderingsgerichte behandeling te starten. </a:t>
            </a:r>
          </a:p>
          <a:p>
            <a:pPr marL="0" indent="0">
              <a:buNone/>
            </a:pPr>
            <a:endParaRPr lang="nl-NL" sz="1200" dirty="0"/>
          </a:p>
          <a:p>
            <a:r>
              <a:rPr lang="nl-NL" sz="1200" dirty="0"/>
              <a:t>Dit gaat dus niet om specifieke therapeutische interventies, maar veel meer over onze algemene bejegening en de randvoorwaarden van onze trajecten. </a:t>
            </a:r>
          </a:p>
          <a:p>
            <a:endParaRPr lang="nl-NL" sz="1200"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6</a:t>
            </a:fld>
            <a:endParaRPr lang="nl-NL"/>
          </a:p>
        </p:txBody>
      </p:sp>
    </p:spTree>
    <p:extLst>
      <p:ext uri="{BB962C8B-B14F-4D97-AF65-F5344CB8AC3E}">
        <p14:creationId xmlns:p14="http://schemas.microsoft.com/office/powerpoint/2010/main" val="40189780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3458" y="35544"/>
            <a:ext cx="8622890" cy="583337"/>
          </a:xfrm>
        </p:spPr>
        <p:txBody>
          <a:bodyPr/>
          <a:lstStyle/>
          <a:p>
            <a:r>
              <a:rPr lang="nl-NL" sz="2400" dirty="0"/>
              <a:t>Hosting betreft een emotioneel klimaat scheppen waarin:</a:t>
            </a:r>
          </a:p>
        </p:txBody>
      </p:sp>
      <p:sp>
        <p:nvSpPr>
          <p:cNvPr id="3" name="Tijdelijke aanduiding voor inhoud 2"/>
          <p:cNvSpPr>
            <a:spLocks noGrp="1"/>
          </p:cNvSpPr>
          <p:nvPr>
            <p:ph idx="1"/>
          </p:nvPr>
        </p:nvSpPr>
        <p:spPr>
          <a:xfrm>
            <a:off x="383458" y="618881"/>
            <a:ext cx="8495071" cy="3680444"/>
          </a:xfrm>
        </p:spPr>
        <p:txBody>
          <a:bodyPr/>
          <a:lstStyle/>
          <a:p>
            <a:pPr lvl="0"/>
            <a:r>
              <a:rPr lang="nl-NL" sz="1200" dirty="0"/>
              <a:t>We de jongere als gast beschouwen, die speciaal is op zijn eigen manier;</a:t>
            </a:r>
          </a:p>
          <a:p>
            <a:pPr lvl="0"/>
            <a:r>
              <a:rPr lang="nl-NL" sz="1200" dirty="0"/>
              <a:t>Gericht zijn op samenwerking met de jongere; deze moet zelf onze hulp willen en bepaalt zelf de doelen waaraan we gaan werken.</a:t>
            </a:r>
          </a:p>
          <a:p>
            <a:pPr lvl="0"/>
            <a:r>
              <a:rPr lang="nl-NL" sz="1200" dirty="0"/>
              <a:t>De jongere suggesties doen en advies geven, mét duidelijk toelichting, maar niet dwingen. Denk </a:t>
            </a:r>
            <a:r>
              <a:rPr lang="nl-NL" sz="1200" dirty="0" err="1"/>
              <a:t>bijv</a:t>
            </a:r>
            <a:r>
              <a:rPr lang="nl-NL" sz="1200" dirty="0"/>
              <a:t> aan de hulpvraag, frequentie van sessies, wie komt er mee, wanneer betrekken we belangrijke anderen, etc. Begint al bij aanmelding!</a:t>
            </a:r>
          </a:p>
          <a:p>
            <a:pPr lvl="0"/>
            <a:r>
              <a:rPr lang="nl-NL" sz="1200" dirty="0"/>
              <a:t>Ook ruimte is voor het dagelijks leven en wat goed gaat. Wie ben jij </a:t>
            </a:r>
            <a:r>
              <a:rPr lang="nl-NL" sz="1200" dirty="0" err="1"/>
              <a:t>ipv</a:t>
            </a:r>
            <a:r>
              <a:rPr lang="nl-NL" sz="1200" dirty="0"/>
              <a:t> wat is je probleem. </a:t>
            </a:r>
          </a:p>
          <a:p>
            <a:pPr lvl="0"/>
            <a:r>
              <a:rPr lang="nl-NL" sz="1200" dirty="0"/>
              <a:t>We een (re)actieve houding aannemen, de jongere dus volgen, maar wel telkens spiegelen, waardoor we de zelfreflectie vergroten.</a:t>
            </a:r>
          </a:p>
          <a:p>
            <a:pPr lvl="0"/>
            <a:r>
              <a:rPr lang="nl-NL" sz="1200" dirty="0"/>
              <a:t>Duidelijke informatie geven over verwachtingen en rechten en transparantie in communicatie met derden: dus samen bellen, </a:t>
            </a:r>
            <a:r>
              <a:rPr lang="nl-NL" sz="1200" dirty="0" err="1"/>
              <a:t>emails</a:t>
            </a:r>
            <a:r>
              <a:rPr lang="nl-NL" sz="1200" dirty="0"/>
              <a:t> aan derden eerst aan jongeren voorleggen, etc.</a:t>
            </a:r>
          </a:p>
          <a:p>
            <a:pPr lvl="0"/>
            <a:r>
              <a:rPr lang="nl-NL" sz="1200" dirty="0"/>
              <a:t>De drempel zo laag mogelijk maken: huiskamersfeer, iedere prof zijn eigen mobiel (met meestal ook </a:t>
            </a:r>
            <a:r>
              <a:rPr lang="nl-NL" sz="1200" dirty="0" err="1"/>
              <a:t>whatsapp</a:t>
            </a:r>
            <a:r>
              <a:rPr lang="nl-NL" sz="1200" dirty="0"/>
              <a:t>). </a:t>
            </a:r>
          </a:p>
          <a:p>
            <a:pPr lvl="0"/>
            <a:r>
              <a:rPr lang="nl-NL" sz="1200" dirty="0"/>
              <a:t>We aansluiten op sterke kanten en interesses: samen doen wat iemand prettig vindt inzetten in de behandeling.</a:t>
            </a:r>
          </a:p>
          <a:p>
            <a:pPr lvl="0"/>
            <a:r>
              <a:rPr lang="nl-NL" sz="1200" dirty="0"/>
              <a:t>Flexibiliteit bestaat in waar en wanneer we afspreken. We hebben geen 9 tot 5 kantoormentaliteit. </a:t>
            </a:r>
          </a:p>
          <a:p>
            <a:pPr lvl="0"/>
            <a:r>
              <a:rPr lang="nl-NL" sz="1200" dirty="0"/>
              <a:t>De jongere een eigen individuele contactpersoon heeft en ouders/gezin worden begeleid door een andere collega.</a:t>
            </a:r>
          </a:p>
          <a:p>
            <a:pPr lvl="0"/>
            <a:r>
              <a:rPr lang="nl-NL" sz="1200" dirty="0"/>
              <a:t>Onze coaches werken zelfstandig en transparant, in kleine, zichtbare teams. Zo kunnen we snel schakelen en zijn jongeren bekend met meerdere collega’s. </a:t>
            </a:r>
          </a:p>
          <a:p>
            <a:pPr lvl="0" algn="ctr"/>
            <a:endParaRPr lang="nl-NL" sz="1200" i="1" dirty="0"/>
          </a:p>
          <a:p>
            <a:pPr marL="0" lvl="0" indent="0" algn="ctr">
              <a:buNone/>
            </a:pPr>
            <a:r>
              <a:rPr lang="nl-NL" sz="1200" i="1" dirty="0"/>
              <a:t>Doorgaand proces: beïnvloedt zowel de motivatie als de openheid voor aangaan van een hechtingsrelatie met de prof.</a:t>
            </a:r>
          </a:p>
          <a:p>
            <a:pPr marL="0" indent="0">
              <a:buNone/>
            </a:pPr>
            <a:endParaRPr lang="nl-NL" sz="800"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7</a:t>
            </a:fld>
            <a:endParaRPr lang="nl-NL"/>
          </a:p>
        </p:txBody>
      </p:sp>
    </p:spTree>
    <p:extLst>
      <p:ext uri="{BB962C8B-B14F-4D97-AF65-F5344CB8AC3E}">
        <p14:creationId xmlns:p14="http://schemas.microsoft.com/office/powerpoint/2010/main" val="229317069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hosting Charlotte</a:t>
            </a:r>
          </a:p>
        </p:txBody>
      </p:sp>
      <p:sp>
        <p:nvSpPr>
          <p:cNvPr id="3" name="Tijdelijke aanduiding voor inhoud 2"/>
          <p:cNvSpPr>
            <a:spLocks noGrp="1"/>
          </p:cNvSpPr>
          <p:nvPr>
            <p:ph idx="1"/>
          </p:nvPr>
        </p:nvSpPr>
        <p:spPr/>
        <p:txBody>
          <a:bodyPr/>
          <a:lstStyle/>
          <a:p>
            <a:r>
              <a:rPr lang="nl-NL" sz="1400" dirty="0" err="1"/>
              <a:t>Ttv</a:t>
            </a:r>
            <a:r>
              <a:rPr lang="nl-NL" sz="1400" dirty="0"/>
              <a:t> aanmelding 14 jaar, compleet gezin, jongste kind. Zus bekend met ADD, vader slechte gezondheid en er zijn financiële zorgen. </a:t>
            </a:r>
          </a:p>
          <a:p>
            <a:endParaRPr lang="nl-NL" sz="1400" dirty="0"/>
          </a:p>
          <a:p>
            <a:r>
              <a:rPr lang="nl-NL" sz="1400" dirty="0"/>
              <a:t>Klachten: somberheid, hoog schoolverzuim, vermoedens sociale angst, maar diffuus beeld want wel veel vrienden.</a:t>
            </a:r>
          </a:p>
          <a:p>
            <a:endParaRPr lang="nl-NL" sz="1400" dirty="0"/>
          </a:p>
          <a:p>
            <a:pPr lvl="0"/>
            <a:r>
              <a:rPr lang="nl-NL" sz="1400" dirty="0"/>
              <a:t>Verstoorde schoolgang sinds basisschool. Regulier basisonderwijs periode </a:t>
            </a:r>
            <a:r>
              <a:rPr lang="nl-NL" sz="1400" dirty="0" err="1"/>
              <a:t>icm</a:t>
            </a:r>
            <a:r>
              <a:rPr lang="nl-NL" sz="1400" dirty="0"/>
              <a:t> </a:t>
            </a:r>
            <a:r>
              <a:rPr lang="nl-NL" sz="1400" dirty="0" err="1"/>
              <a:t>Altra</a:t>
            </a:r>
            <a:r>
              <a:rPr lang="nl-NL" sz="1400" dirty="0"/>
              <a:t> na schooltijd. Al jong vermoedens hoogbegaafdheid, bevestigd door </a:t>
            </a:r>
            <a:r>
              <a:rPr lang="nl-NL" sz="1400" dirty="0" err="1"/>
              <a:t>iq</a:t>
            </a:r>
            <a:r>
              <a:rPr lang="nl-NL" sz="1400" dirty="0"/>
              <a:t> onderzoek. Regulier vo, tweede klas start verzuim, door naar HB college en behandeling Bascule zorglijn emotionele stoornissen. Ondanks vso moeilijk in contact met docenten, teruggetrokken en gesloten. </a:t>
            </a:r>
          </a:p>
          <a:p>
            <a:pPr lvl="0"/>
            <a:endParaRPr lang="nl-NL" sz="1400" dirty="0"/>
          </a:p>
          <a:p>
            <a:pPr lvl="0"/>
            <a:r>
              <a:rPr lang="nl-NL" sz="1400" dirty="0"/>
              <a:t>Aanmelding bij Team Thuiszitters, CE doet de SGGZ. Start systeemtherapie want nog geen individuele vraag. Plus vanuit </a:t>
            </a:r>
            <a:r>
              <a:rPr lang="nl-NL" sz="1400" dirty="0" err="1"/>
              <a:t>Altra</a:t>
            </a:r>
            <a:r>
              <a:rPr lang="nl-NL" sz="1400" dirty="0"/>
              <a:t> al </a:t>
            </a:r>
            <a:r>
              <a:rPr lang="nl-NL" sz="1400" dirty="0" err="1"/>
              <a:t>Atos</a:t>
            </a:r>
            <a:r>
              <a:rPr lang="nl-NL" sz="1400" dirty="0"/>
              <a:t> betrokken: nauwe samenwerking!</a:t>
            </a:r>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8</a:t>
            </a:fld>
            <a:endParaRPr lang="nl-NL"/>
          </a:p>
        </p:txBody>
      </p:sp>
    </p:spTree>
    <p:extLst>
      <p:ext uri="{BB962C8B-B14F-4D97-AF65-F5344CB8AC3E}">
        <p14:creationId xmlns:p14="http://schemas.microsoft.com/office/powerpoint/2010/main" val="173487259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8255" y="23894"/>
            <a:ext cx="7920000" cy="583337"/>
          </a:xfrm>
        </p:spPr>
        <p:txBody>
          <a:bodyPr/>
          <a:lstStyle/>
          <a:p>
            <a:r>
              <a:rPr lang="nl-NL" dirty="0"/>
              <a:t>Start traject en verloop</a:t>
            </a:r>
          </a:p>
        </p:txBody>
      </p:sp>
      <p:sp>
        <p:nvSpPr>
          <p:cNvPr id="3" name="Tijdelijke aanduiding voor inhoud 2"/>
          <p:cNvSpPr>
            <a:spLocks noGrp="1"/>
          </p:cNvSpPr>
          <p:nvPr>
            <p:ph idx="1"/>
          </p:nvPr>
        </p:nvSpPr>
        <p:spPr>
          <a:xfrm>
            <a:off x="577375" y="607231"/>
            <a:ext cx="7920880" cy="3283699"/>
          </a:xfrm>
        </p:spPr>
        <p:txBody>
          <a:bodyPr/>
          <a:lstStyle/>
          <a:p>
            <a:r>
              <a:rPr lang="nl-NL" sz="1400" dirty="0"/>
              <a:t>Vlak na aanmelding overlijdt vader plots, waarna toch vraag individuele hulp. Máár praat niet zelf, hangt hele gesprek over de tafel en maakt geen contact. Systeemtherapie loopt parallel door, gericht op samen verwerken en herschikken. Moeder bagatelliseert </a:t>
            </a:r>
            <a:r>
              <a:rPr lang="nl-NL" sz="1400" dirty="0" err="1"/>
              <a:t>Charlotte’s</a:t>
            </a:r>
            <a:r>
              <a:rPr lang="nl-NL" sz="1400" dirty="0"/>
              <a:t> klachten.</a:t>
            </a:r>
          </a:p>
          <a:p>
            <a:endParaRPr lang="nl-NL" sz="1400" dirty="0"/>
          </a:p>
          <a:p>
            <a:pPr lvl="0"/>
            <a:r>
              <a:rPr lang="nl-NL" sz="1400" dirty="0" err="1"/>
              <a:t>Procesdiagnostische</a:t>
            </a:r>
            <a:r>
              <a:rPr lang="nl-NL" sz="1400" dirty="0"/>
              <a:t> fase: veel stiltes en vermijding verdragen. Luisterend oor en weerstand er laten zijn. Conclusie: dysthymie, gestagneerde rouw, schoolfobie, zeer lage </a:t>
            </a:r>
            <a:r>
              <a:rPr lang="nl-NL" sz="1400" dirty="0" err="1"/>
              <a:t>selfefficacy</a:t>
            </a:r>
            <a:r>
              <a:rPr lang="nl-NL" sz="1400" dirty="0"/>
              <a:t>. Mogelijk ADD.</a:t>
            </a:r>
          </a:p>
          <a:p>
            <a:pPr lvl="0"/>
            <a:endParaRPr lang="nl-NL" sz="1400" dirty="0"/>
          </a:p>
          <a:p>
            <a:r>
              <a:rPr lang="nl-NL" sz="1400" dirty="0"/>
              <a:t>Ondertussen gestart nieuwe reguliere MAVO vanuit eigen wens, maar geen succes. Gaat wel, maar klas niet in. Binnen 2 maanden geheel uitgevallen. Vanwege verlammende somberheid, passiviteit, veel te weinig eten door gebrek aan trek en sterk verstoorde slaap start </a:t>
            </a:r>
            <a:r>
              <a:rPr lang="nl-NL" sz="1400" dirty="0" err="1"/>
              <a:t>farma</a:t>
            </a:r>
            <a:r>
              <a:rPr lang="nl-NL" sz="1400" dirty="0"/>
              <a:t> (SSRI). Contact leerplicht: voorlopige ontheffing.</a:t>
            </a:r>
          </a:p>
          <a:p>
            <a:endParaRPr lang="nl-NL" sz="1400" dirty="0"/>
          </a:p>
          <a:p>
            <a:pPr lvl="0"/>
            <a:r>
              <a:rPr lang="nl-NL" sz="1400" dirty="0"/>
              <a:t>Vervolggesprekken vooral over samenhang van klachten voor vergroten zelfinzicht en uitdiepen betekenisgeving. Verdragen van nieuwe faalervaring school. Aantal huisbezoeken en later samen naar buiten en lopen. We mogen het steeds meer over vader hebben.</a:t>
            </a:r>
          </a:p>
          <a:p>
            <a:pPr marL="0" indent="0">
              <a:buNone/>
            </a:pPr>
            <a:endParaRPr lang="nl-NL" sz="1400" dirty="0"/>
          </a:p>
        </p:txBody>
      </p:sp>
      <p:sp>
        <p:nvSpPr>
          <p:cNvPr id="4" name="Tijdelijke aanduiding voor dianummer 3"/>
          <p:cNvSpPr>
            <a:spLocks noGrp="1"/>
          </p:cNvSpPr>
          <p:nvPr>
            <p:ph type="sldNum" sz="quarter" idx="12"/>
          </p:nvPr>
        </p:nvSpPr>
        <p:spPr/>
        <p:txBody>
          <a:bodyPr/>
          <a:lstStyle/>
          <a:p>
            <a:fld id="{CF29C284-F7AA-41B9-9813-0888F00E0D72}" type="slidenum">
              <a:rPr lang="nl-NL" smtClean="0"/>
              <a:t>9</a:t>
            </a:fld>
            <a:endParaRPr lang="nl-NL"/>
          </a:p>
        </p:txBody>
      </p:sp>
    </p:spTree>
    <p:extLst>
      <p:ext uri="{BB962C8B-B14F-4D97-AF65-F5344CB8AC3E}">
        <p14:creationId xmlns:p14="http://schemas.microsoft.com/office/powerpoint/2010/main" val="72301497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theme/theme1.xml><?xml version="1.0" encoding="utf-8"?>
<a:theme xmlns:a="http://schemas.openxmlformats.org/drawingml/2006/main" name="Kantoorthema">
  <a:themeElements>
    <a:clrScheme name="Custom 256">
      <a:dk1>
        <a:sysClr val="windowText" lastClr="000000"/>
      </a:dk1>
      <a:lt1>
        <a:sysClr val="window" lastClr="FFFFFF"/>
      </a:lt1>
      <a:dk2>
        <a:srgbClr val="ED1C24"/>
      </a:dk2>
      <a:lt2>
        <a:srgbClr val="E9E8E8"/>
      </a:lt2>
      <a:accent1>
        <a:srgbClr val="ED1C24"/>
      </a:accent1>
      <a:accent2>
        <a:srgbClr val="757679"/>
      </a:accent2>
      <a:accent3>
        <a:srgbClr val="E9E8E8"/>
      </a:accent3>
      <a:accent4>
        <a:srgbClr val="8064A2"/>
      </a:accent4>
      <a:accent5>
        <a:srgbClr val="4BACC6"/>
      </a:accent5>
      <a:accent6>
        <a:srgbClr val="F79646"/>
      </a:accent6>
      <a:hlink>
        <a:srgbClr val="ED1C24"/>
      </a:hlink>
      <a:folHlink>
        <a:srgbClr val="ED1C24"/>
      </a:folHlink>
    </a:clrScheme>
    <a:fontScheme name="Opvoedpoli">
      <a:majorFont>
        <a:latin typeface="Proxima Nova"/>
        <a:ea typeface=""/>
        <a:cs typeface=""/>
      </a:majorFont>
      <a:minorFont>
        <a:latin typeface="Proxima Nova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2"/>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emplate_CareExpress_16x9.pptx" id="{9027E0B0-CADA-453B-B5F5-1F371CF166A3}" vid="{761A776F-56A3-4AC3-B0F1-6728C00458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template_CareExpress_16x9</Template>
  <TotalTime>163</TotalTime>
  <Words>1433</Words>
  <Application>Microsoft Office PowerPoint</Application>
  <PresentationFormat>Diavoorstelling (16:9)</PresentationFormat>
  <Paragraphs>141</Paragraphs>
  <Slides>15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Proxima Nova</vt:lpstr>
      <vt:lpstr>Proxima Nova Light</vt:lpstr>
      <vt:lpstr>Kantoorthema</vt:lpstr>
      <vt:lpstr>PowerPoint-presentatie</vt:lpstr>
      <vt:lpstr>Hosting &amp; Holding</vt:lpstr>
      <vt:lpstr>Indeling</vt:lpstr>
      <vt:lpstr>Care-Express</vt:lpstr>
      <vt:lpstr>Speerpunten Care-express:</vt:lpstr>
      <vt:lpstr>   Intergenerationele overdracht doorbreken </vt:lpstr>
      <vt:lpstr>Hosting betreft een emotioneel klimaat scheppen waarin:</vt:lpstr>
      <vt:lpstr>Casus hosting Charlotte</vt:lpstr>
      <vt:lpstr>Start traject en verloop</vt:lpstr>
      <vt:lpstr>Blik naar de toekomst …</vt:lpstr>
      <vt:lpstr>Holding</vt:lpstr>
      <vt:lpstr>Casus Suzanne &amp; ouders</vt:lpstr>
      <vt:lpstr>Psychiatrisch onderzoek en DD</vt:lpstr>
      <vt:lpstr>Systeem &amp; Systeemgesprek </vt:lpstr>
      <vt:lpstr>Vragen?</vt:lpstr>
    </vt:vector>
  </TitlesOfParts>
  <Company>Opvoedpoli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Chantal Merola</dc:creator>
  <cp:lastModifiedBy>Suzanne Medema</cp:lastModifiedBy>
  <cp:revision>20</cp:revision>
  <dcterms:created xsi:type="dcterms:W3CDTF">2019-03-19T13:16:46Z</dcterms:created>
  <dcterms:modified xsi:type="dcterms:W3CDTF">2019-05-24T13:25:57Z</dcterms:modified>
</cp:coreProperties>
</file>