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5" r:id="rId4"/>
    <p:sldId id="266" r:id="rId5"/>
    <p:sldId id="268" r:id="rId6"/>
    <p:sldId id="269" r:id="rId7"/>
    <p:sldId id="263" r:id="rId8"/>
    <p:sldId id="262" r:id="rId9"/>
    <p:sldId id="261" r:id="rId10"/>
    <p:sldId id="267"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p:cViewPr varScale="1">
        <p:scale>
          <a:sx n="110" d="100"/>
          <a:sy n="110" d="100"/>
        </p:scale>
        <p:origin x="-16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E327D-C0AD-4944-BD03-07F89B62921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nl-NL"/>
        </a:p>
      </dgm:t>
    </dgm:pt>
    <dgm:pt modelId="{326F39D4-A0E0-4778-BDF8-E34BF3EC40A8}">
      <dgm:prSet phldrT="[Tekst]" custT="1"/>
      <dgm:spPr>
        <a:effectLst>
          <a:outerShdw blurRad="50800" dist="38100" dir="2700000" algn="tl" rotWithShape="0">
            <a:prstClr val="black">
              <a:alpha val="40000"/>
            </a:prstClr>
          </a:outerShdw>
        </a:effectLst>
      </dgm:spPr>
      <dgm:t>
        <a:bodyPr/>
        <a:lstStyle/>
        <a:p>
          <a:r>
            <a:rPr lang="nl-NL" sz="2000" b="1" dirty="0" smtClean="0"/>
            <a:t>Groningen</a:t>
          </a:r>
        </a:p>
        <a:p>
          <a:r>
            <a:rPr lang="nl-NL" sz="1800" b="0" dirty="0" smtClean="0"/>
            <a:t>(kleine gemeenten!)</a:t>
          </a:r>
          <a:endParaRPr lang="nl-NL" sz="1800" b="0" dirty="0"/>
        </a:p>
      </dgm:t>
    </dgm:pt>
    <dgm:pt modelId="{D9AA3D01-ED9D-412B-9924-3E006CDB3D50}" type="parTrans" cxnId="{F54C9F3A-653A-4EFF-881B-E694D8E00924}">
      <dgm:prSet/>
      <dgm:spPr/>
      <dgm:t>
        <a:bodyPr/>
        <a:lstStyle/>
        <a:p>
          <a:endParaRPr lang="nl-NL"/>
        </a:p>
      </dgm:t>
    </dgm:pt>
    <dgm:pt modelId="{FD3CFC00-C9C4-48E8-8D37-B437985C0AD9}" type="sibTrans" cxnId="{F54C9F3A-653A-4EFF-881B-E694D8E00924}">
      <dgm:prSet/>
      <dgm:spPr>
        <a:solidFill>
          <a:schemeClr val="bg1">
            <a:alpha val="90000"/>
          </a:schemeClr>
        </a:solidFill>
        <a:ln w="19050">
          <a:solidFill>
            <a:schemeClr val="tx1">
              <a:lumMod val="65000"/>
              <a:lumOff val="35000"/>
              <a:alpha val="90000"/>
            </a:schemeClr>
          </a:solidFill>
        </a:ln>
        <a:effectLst>
          <a:outerShdw blurRad="50800" dist="38100" dir="2700000" algn="tl" rotWithShape="0">
            <a:prstClr val="black">
              <a:alpha val="40000"/>
            </a:prstClr>
          </a:outerShdw>
        </a:effectLst>
      </dgm:spPr>
      <dgm:t>
        <a:bodyPr/>
        <a:lstStyle/>
        <a:p>
          <a:endParaRPr lang="nl-NL"/>
        </a:p>
      </dgm:t>
    </dgm:pt>
    <dgm:pt modelId="{C2031F42-AAA1-4FD8-998D-5A493B5C3FA9}">
      <dgm:prSet phldrT="[Tekst]" custT="1"/>
      <dgm:spPr>
        <a:effectLst>
          <a:outerShdw blurRad="50800" dist="38100" dir="2700000" algn="tl" rotWithShape="0">
            <a:prstClr val="black">
              <a:alpha val="40000"/>
            </a:prstClr>
          </a:outerShdw>
        </a:effectLst>
      </dgm:spPr>
      <dgm:t>
        <a:bodyPr/>
        <a:lstStyle/>
        <a:p>
          <a:r>
            <a:rPr lang="nl-NL" sz="2000" b="1" dirty="0" smtClean="0"/>
            <a:t>Rotterdam</a:t>
          </a:r>
        </a:p>
        <a:p>
          <a:r>
            <a:rPr lang="nl-NL" sz="1800" b="0" dirty="0" smtClean="0"/>
            <a:t>(13.000)</a:t>
          </a:r>
          <a:endParaRPr lang="nl-NL" sz="1800" b="0" dirty="0"/>
        </a:p>
      </dgm:t>
    </dgm:pt>
    <dgm:pt modelId="{C1ACF8DD-C86C-4B91-A748-4538368C0B62}" type="parTrans" cxnId="{34DE0366-57B3-4371-B28D-5EA750E42143}">
      <dgm:prSet/>
      <dgm:spPr/>
      <dgm:t>
        <a:bodyPr/>
        <a:lstStyle/>
        <a:p>
          <a:endParaRPr lang="nl-NL"/>
        </a:p>
      </dgm:t>
    </dgm:pt>
    <dgm:pt modelId="{95F55C1C-43DB-4741-AE16-43ABE9EA64F3}" type="sibTrans" cxnId="{34DE0366-57B3-4371-B28D-5EA750E42143}">
      <dgm:prSet/>
      <dgm:spPr>
        <a:solidFill>
          <a:schemeClr val="bg1">
            <a:alpha val="90000"/>
          </a:schemeClr>
        </a:solidFill>
        <a:ln w="19050">
          <a:solidFill>
            <a:schemeClr val="tx1">
              <a:lumMod val="65000"/>
              <a:lumOff val="35000"/>
              <a:alpha val="90000"/>
            </a:schemeClr>
          </a:solidFill>
        </a:ln>
        <a:effectLst>
          <a:outerShdw blurRad="50800" dist="38100" dir="2700000" algn="tl" rotWithShape="0">
            <a:prstClr val="black">
              <a:alpha val="40000"/>
            </a:prstClr>
          </a:outerShdw>
        </a:effectLst>
      </dgm:spPr>
      <dgm:t>
        <a:bodyPr/>
        <a:lstStyle/>
        <a:p>
          <a:endParaRPr lang="nl-NL"/>
        </a:p>
      </dgm:t>
    </dgm:pt>
    <dgm:pt modelId="{B1A9D21F-E1BF-412F-B891-C0A76DE07C91}">
      <dgm:prSet phldrT="[Tekst]" custT="1"/>
      <dgm:spPr>
        <a:effectLst>
          <a:outerShdw blurRad="50800" dist="38100" dir="2700000" algn="tl" rotWithShape="0">
            <a:prstClr val="black">
              <a:alpha val="40000"/>
            </a:prstClr>
          </a:outerShdw>
        </a:effectLst>
      </dgm:spPr>
      <dgm:t>
        <a:bodyPr/>
        <a:lstStyle/>
        <a:p>
          <a:r>
            <a:rPr lang="nl-NL" sz="2000" b="1" dirty="0" smtClean="0"/>
            <a:t>Den Haag</a:t>
          </a:r>
        </a:p>
        <a:p>
          <a:r>
            <a:rPr lang="nl-NL" sz="1800" b="0" dirty="0" smtClean="0"/>
            <a:t>(13.000)</a:t>
          </a:r>
          <a:endParaRPr lang="nl-NL" sz="1800" b="0" dirty="0"/>
        </a:p>
      </dgm:t>
    </dgm:pt>
    <dgm:pt modelId="{4954077F-3733-4739-9C0A-633CA3D2DBB7}" type="parTrans" cxnId="{F809C6B1-3B51-4B47-BD4E-1F12442792E5}">
      <dgm:prSet/>
      <dgm:spPr/>
      <dgm:t>
        <a:bodyPr/>
        <a:lstStyle/>
        <a:p>
          <a:endParaRPr lang="nl-NL"/>
        </a:p>
      </dgm:t>
    </dgm:pt>
    <dgm:pt modelId="{1807D0CB-A69F-447A-98C3-A237E0CDAF43}" type="sibTrans" cxnId="{F809C6B1-3B51-4B47-BD4E-1F12442792E5}">
      <dgm:prSet/>
      <dgm:spPr>
        <a:solidFill>
          <a:schemeClr val="bg1">
            <a:alpha val="90000"/>
          </a:schemeClr>
        </a:solidFill>
        <a:ln w="19050">
          <a:solidFill>
            <a:schemeClr val="tx1">
              <a:lumMod val="65000"/>
              <a:lumOff val="35000"/>
              <a:alpha val="90000"/>
            </a:schemeClr>
          </a:solidFill>
        </a:ln>
        <a:effectLst>
          <a:outerShdw blurRad="50800" dist="38100" dir="2700000" algn="tl" rotWithShape="0">
            <a:prstClr val="black">
              <a:alpha val="40000"/>
            </a:prstClr>
          </a:outerShdw>
        </a:effectLst>
      </dgm:spPr>
      <dgm:t>
        <a:bodyPr/>
        <a:lstStyle/>
        <a:p>
          <a:endParaRPr lang="nl-NL"/>
        </a:p>
      </dgm:t>
    </dgm:pt>
    <dgm:pt modelId="{228AB789-03AD-402F-AFFB-D9775554F035}">
      <dgm:prSet phldrT="[Tekst]" custT="1"/>
      <dgm:spPr>
        <a:effectLst>
          <a:outerShdw blurRad="50800" dist="38100" dir="2700000" algn="tl" rotWithShape="0">
            <a:prstClr val="black">
              <a:alpha val="40000"/>
            </a:prstClr>
          </a:outerShdw>
        </a:effectLst>
      </dgm:spPr>
      <dgm:t>
        <a:bodyPr/>
        <a:lstStyle/>
        <a:p>
          <a:r>
            <a:rPr lang="nl-NL" sz="2000" b="1" dirty="0" smtClean="0"/>
            <a:t>Amsterdam</a:t>
          </a:r>
        </a:p>
        <a:p>
          <a:r>
            <a:rPr lang="nl-NL" sz="1800" b="0" dirty="0" smtClean="0"/>
            <a:t>(12.000)</a:t>
          </a:r>
          <a:endParaRPr lang="nl-NL" sz="1800" b="0" dirty="0"/>
        </a:p>
      </dgm:t>
    </dgm:pt>
    <dgm:pt modelId="{A9AEA908-32C2-4985-A4DB-7D406694A887}" type="parTrans" cxnId="{BC5B6B07-8E48-4871-B1B9-48F7EFA073BC}">
      <dgm:prSet/>
      <dgm:spPr/>
      <dgm:t>
        <a:bodyPr/>
        <a:lstStyle/>
        <a:p>
          <a:endParaRPr lang="nl-NL"/>
        </a:p>
      </dgm:t>
    </dgm:pt>
    <dgm:pt modelId="{7071DCA6-9AB8-4EAB-8AFC-391EE171CA35}" type="sibTrans" cxnId="{BC5B6B07-8E48-4871-B1B9-48F7EFA073BC}">
      <dgm:prSet/>
      <dgm:spPr>
        <a:solidFill>
          <a:schemeClr val="bg1">
            <a:alpha val="90000"/>
          </a:schemeClr>
        </a:solidFill>
        <a:ln w="19050">
          <a:solidFill>
            <a:schemeClr val="tx1">
              <a:lumMod val="65000"/>
              <a:lumOff val="35000"/>
              <a:alpha val="90000"/>
            </a:schemeClr>
          </a:solidFill>
        </a:ln>
        <a:effectLst>
          <a:outerShdw blurRad="50800" dist="38100" dir="2700000" algn="tl" rotWithShape="0">
            <a:prstClr val="black">
              <a:alpha val="40000"/>
            </a:prstClr>
          </a:outerShdw>
        </a:effectLst>
      </dgm:spPr>
      <dgm:t>
        <a:bodyPr/>
        <a:lstStyle/>
        <a:p>
          <a:endParaRPr lang="nl-NL"/>
        </a:p>
      </dgm:t>
    </dgm:pt>
    <dgm:pt modelId="{6B229A7B-B6BC-4FE7-8BC7-DA0B6338E726}" type="pres">
      <dgm:prSet presAssocID="{BB9E327D-C0AD-4944-BD03-07F89B629218}" presName="outerComposite" presStyleCnt="0">
        <dgm:presLayoutVars>
          <dgm:chMax val="5"/>
          <dgm:dir/>
          <dgm:resizeHandles val="exact"/>
        </dgm:presLayoutVars>
      </dgm:prSet>
      <dgm:spPr/>
      <dgm:t>
        <a:bodyPr/>
        <a:lstStyle/>
        <a:p>
          <a:endParaRPr lang="nl-NL"/>
        </a:p>
      </dgm:t>
    </dgm:pt>
    <dgm:pt modelId="{EDF7FA9B-67C8-4F1D-8C95-5B7590263B81}" type="pres">
      <dgm:prSet presAssocID="{BB9E327D-C0AD-4944-BD03-07F89B629218}" presName="dummyMaxCanvas" presStyleCnt="0">
        <dgm:presLayoutVars/>
      </dgm:prSet>
      <dgm:spPr/>
    </dgm:pt>
    <dgm:pt modelId="{72524D7C-CF2C-4806-9D27-E5CAA6385ED3}" type="pres">
      <dgm:prSet presAssocID="{BB9E327D-C0AD-4944-BD03-07F89B629218}" presName="FourNodes_1" presStyleLbl="node1" presStyleIdx="0" presStyleCnt="4">
        <dgm:presLayoutVars>
          <dgm:bulletEnabled val="1"/>
        </dgm:presLayoutVars>
      </dgm:prSet>
      <dgm:spPr/>
      <dgm:t>
        <a:bodyPr/>
        <a:lstStyle/>
        <a:p>
          <a:endParaRPr lang="nl-NL"/>
        </a:p>
      </dgm:t>
    </dgm:pt>
    <dgm:pt modelId="{BEACAF08-E0EB-4383-A9D9-845AA67B57C7}" type="pres">
      <dgm:prSet presAssocID="{BB9E327D-C0AD-4944-BD03-07F89B629218}" presName="FourNodes_2" presStyleLbl="node1" presStyleIdx="1" presStyleCnt="4">
        <dgm:presLayoutVars>
          <dgm:bulletEnabled val="1"/>
        </dgm:presLayoutVars>
      </dgm:prSet>
      <dgm:spPr/>
      <dgm:t>
        <a:bodyPr/>
        <a:lstStyle/>
        <a:p>
          <a:endParaRPr lang="nl-NL"/>
        </a:p>
      </dgm:t>
    </dgm:pt>
    <dgm:pt modelId="{2C6F6E47-04A2-4595-B4BA-9A58977BA596}" type="pres">
      <dgm:prSet presAssocID="{BB9E327D-C0AD-4944-BD03-07F89B629218}" presName="FourNodes_3" presStyleLbl="node1" presStyleIdx="2" presStyleCnt="4">
        <dgm:presLayoutVars>
          <dgm:bulletEnabled val="1"/>
        </dgm:presLayoutVars>
      </dgm:prSet>
      <dgm:spPr/>
      <dgm:t>
        <a:bodyPr/>
        <a:lstStyle/>
        <a:p>
          <a:endParaRPr lang="nl-NL"/>
        </a:p>
      </dgm:t>
    </dgm:pt>
    <dgm:pt modelId="{DE253C1E-20C1-4E34-BF58-04F209487641}" type="pres">
      <dgm:prSet presAssocID="{BB9E327D-C0AD-4944-BD03-07F89B629218}" presName="FourNodes_4" presStyleLbl="node1" presStyleIdx="3" presStyleCnt="4">
        <dgm:presLayoutVars>
          <dgm:bulletEnabled val="1"/>
        </dgm:presLayoutVars>
      </dgm:prSet>
      <dgm:spPr/>
      <dgm:t>
        <a:bodyPr/>
        <a:lstStyle/>
        <a:p>
          <a:endParaRPr lang="nl-NL"/>
        </a:p>
      </dgm:t>
    </dgm:pt>
    <dgm:pt modelId="{C93CAF59-DF7D-4262-9BDA-CDD8F5D6E4C2}" type="pres">
      <dgm:prSet presAssocID="{BB9E327D-C0AD-4944-BD03-07F89B629218}" presName="FourConn_1-2" presStyleLbl="fgAccFollowNode1" presStyleIdx="0" presStyleCnt="3">
        <dgm:presLayoutVars>
          <dgm:bulletEnabled val="1"/>
        </dgm:presLayoutVars>
      </dgm:prSet>
      <dgm:spPr/>
      <dgm:t>
        <a:bodyPr/>
        <a:lstStyle/>
        <a:p>
          <a:endParaRPr lang="nl-NL"/>
        </a:p>
      </dgm:t>
    </dgm:pt>
    <dgm:pt modelId="{BFBFBB1F-9BE8-476F-A52D-43BD52A4CBD9}" type="pres">
      <dgm:prSet presAssocID="{BB9E327D-C0AD-4944-BD03-07F89B629218}" presName="FourConn_2-3" presStyleLbl="fgAccFollowNode1" presStyleIdx="1" presStyleCnt="3">
        <dgm:presLayoutVars>
          <dgm:bulletEnabled val="1"/>
        </dgm:presLayoutVars>
      </dgm:prSet>
      <dgm:spPr/>
      <dgm:t>
        <a:bodyPr/>
        <a:lstStyle/>
        <a:p>
          <a:endParaRPr lang="nl-NL"/>
        </a:p>
      </dgm:t>
    </dgm:pt>
    <dgm:pt modelId="{E7A2ACC3-98A2-459F-AECF-6D6E066D052E}" type="pres">
      <dgm:prSet presAssocID="{BB9E327D-C0AD-4944-BD03-07F89B629218}" presName="FourConn_3-4" presStyleLbl="fgAccFollowNode1" presStyleIdx="2" presStyleCnt="3">
        <dgm:presLayoutVars>
          <dgm:bulletEnabled val="1"/>
        </dgm:presLayoutVars>
      </dgm:prSet>
      <dgm:spPr/>
      <dgm:t>
        <a:bodyPr/>
        <a:lstStyle/>
        <a:p>
          <a:endParaRPr lang="nl-NL"/>
        </a:p>
      </dgm:t>
    </dgm:pt>
    <dgm:pt modelId="{67304C7B-D48A-4B5C-B309-B2EEA9796079}" type="pres">
      <dgm:prSet presAssocID="{BB9E327D-C0AD-4944-BD03-07F89B629218}" presName="FourNodes_1_text" presStyleLbl="node1" presStyleIdx="3" presStyleCnt="4">
        <dgm:presLayoutVars>
          <dgm:bulletEnabled val="1"/>
        </dgm:presLayoutVars>
      </dgm:prSet>
      <dgm:spPr/>
      <dgm:t>
        <a:bodyPr/>
        <a:lstStyle/>
        <a:p>
          <a:endParaRPr lang="nl-NL"/>
        </a:p>
      </dgm:t>
    </dgm:pt>
    <dgm:pt modelId="{66E3D431-8897-4377-A31E-777C4710A9AC}" type="pres">
      <dgm:prSet presAssocID="{BB9E327D-C0AD-4944-BD03-07F89B629218}" presName="FourNodes_2_text" presStyleLbl="node1" presStyleIdx="3" presStyleCnt="4">
        <dgm:presLayoutVars>
          <dgm:bulletEnabled val="1"/>
        </dgm:presLayoutVars>
      </dgm:prSet>
      <dgm:spPr/>
      <dgm:t>
        <a:bodyPr/>
        <a:lstStyle/>
        <a:p>
          <a:endParaRPr lang="nl-NL"/>
        </a:p>
      </dgm:t>
    </dgm:pt>
    <dgm:pt modelId="{7A0F7D93-8650-41F7-9B6E-88F6CA7299CE}" type="pres">
      <dgm:prSet presAssocID="{BB9E327D-C0AD-4944-BD03-07F89B629218}" presName="FourNodes_3_text" presStyleLbl="node1" presStyleIdx="3" presStyleCnt="4">
        <dgm:presLayoutVars>
          <dgm:bulletEnabled val="1"/>
        </dgm:presLayoutVars>
      </dgm:prSet>
      <dgm:spPr/>
      <dgm:t>
        <a:bodyPr/>
        <a:lstStyle/>
        <a:p>
          <a:endParaRPr lang="nl-NL"/>
        </a:p>
      </dgm:t>
    </dgm:pt>
    <dgm:pt modelId="{296A34C4-8307-41AC-95BE-B0FB2B00066E}" type="pres">
      <dgm:prSet presAssocID="{BB9E327D-C0AD-4944-BD03-07F89B629218}" presName="FourNodes_4_text" presStyleLbl="node1" presStyleIdx="3" presStyleCnt="4">
        <dgm:presLayoutVars>
          <dgm:bulletEnabled val="1"/>
        </dgm:presLayoutVars>
      </dgm:prSet>
      <dgm:spPr/>
      <dgm:t>
        <a:bodyPr/>
        <a:lstStyle/>
        <a:p>
          <a:endParaRPr lang="nl-NL"/>
        </a:p>
      </dgm:t>
    </dgm:pt>
  </dgm:ptLst>
  <dgm:cxnLst>
    <dgm:cxn modelId="{7B84913A-D1FD-4F35-8140-D5647E0310ED}" type="presOf" srcId="{C2031F42-AAA1-4FD8-998D-5A493B5C3FA9}" destId="{BEACAF08-E0EB-4383-A9D9-845AA67B57C7}" srcOrd="0" destOrd="0" presId="urn:microsoft.com/office/officeart/2005/8/layout/vProcess5"/>
    <dgm:cxn modelId="{CADD93D3-6A3F-483C-876A-D0DBE181E1C4}" type="presOf" srcId="{FD3CFC00-C9C4-48E8-8D37-B437985C0AD9}" destId="{C93CAF59-DF7D-4262-9BDA-CDD8F5D6E4C2}" srcOrd="0" destOrd="0" presId="urn:microsoft.com/office/officeart/2005/8/layout/vProcess5"/>
    <dgm:cxn modelId="{4D04B2E4-71A0-4B62-8258-A525AA5C4EB5}" type="presOf" srcId="{95F55C1C-43DB-4741-AE16-43ABE9EA64F3}" destId="{BFBFBB1F-9BE8-476F-A52D-43BD52A4CBD9}" srcOrd="0" destOrd="0" presId="urn:microsoft.com/office/officeart/2005/8/layout/vProcess5"/>
    <dgm:cxn modelId="{487217D5-E6A3-470C-8ADE-B0C6BAB1D84E}" type="presOf" srcId="{326F39D4-A0E0-4778-BDF8-E34BF3EC40A8}" destId="{72524D7C-CF2C-4806-9D27-E5CAA6385ED3}" srcOrd="0" destOrd="0" presId="urn:microsoft.com/office/officeart/2005/8/layout/vProcess5"/>
    <dgm:cxn modelId="{94679FEA-9351-4EF7-A41C-F6B9BEE13935}" type="presOf" srcId="{B1A9D21F-E1BF-412F-B891-C0A76DE07C91}" destId="{2C6F6E47-04A2-4595-B4BA-9A58977BA596}" srcOrd="0" destOrd="0" presId="urn:microsoft.com/office/officeart/2005/8/layout/vProcess5"/>
    <dgm:cxn modelId="{1236FA03-B9F6-4267-9882-EA30D1FD5425}" type="presOf" srcId="{228AB789-03AD-402F-AFFB-D9775554F035}" destId="{296A34C4-8307-41AC-95BE-B0FB2B00066E}" srcOrd="1" destOrd="0" presId="urn:microsoft.com/office/officeart/2005/8/layout/vProcess5"/>
    <dgm:cxn modelId="{C3E45157-61E2-4AD6-A4A7-A151B6E713B3}" type="presOf" srcId="{228AB789-03AD-402F-AFFB-D9775554F035}" destId="{DE253C1E-20C1-4E34-BF58-04F209487641}" srcOrd="0" destOrd="0" presId="urn:microsoft.com/office/officeart/2005/8/layout/vProcess5"/>
    <dgm:cxn modelId="{68DF1929-CB10-4E86-8614-A1A7CDEB482C}" type="presOf" srcId="{BB9E327D-C0AD-4944-BD03-07F89B629218}" destId="{6B229A7B-B6BC-4FE7-8BC7-DA0B6338E726}" srcOrd="0" destOrd="0" presId="urn:microsoft.com/office/officeart/2005/8/layout/vProcess5"/>
    <dgm:cxn modelId="{34DE0366-57B3-4371-B28D-5EA750E42143}" srcId="{BB9E327D-C0AD-4944-BD03-07F89B629218}" destId="{C2031F42-AAA1-4FD8-998D-5A493B5C3FA9}" srcOrd="1" destOrd="0" parTransId="{C1ACF8DD-C86C-4B91-A748-4538368C0B62}" sibTransId="{95F55C1C-43DB-4741-AE16-43ABE9EA64F3}"/>
    <dgm:cxn modelId="{9C274A07-3D8B-407C-A19B-F74860998F4B}" type="presOf" srcId="{1807D0CB-A69F-447A-98C3-A237E0CDAF43}" destId="{E7A2ACC3-98A2-459F-AECF-6D6E066D052E}" srcOrd="0" destOrd="0" presId="urn:microsoft.com/office/officeart/2005/8/layout/vProcess5"/>
    <dgm:cxn modelId="{49A77FB8-6FD2-40F4-84A5-E826A30E5EBD}" type="presOf" srcId="{326F39D4-A0E0-4778-BDF8-E34BF3EC40A8}" destId="{67304C7B-D48A-4B5C-B309-B2EEA9796079}" srcOrd="1" destOrd="0" presId="urn:microsoft.com/office/officeart/2005/8/layout/vProcess5"/>
    <dgm:cxn modelId="{CC127B3D-DE77-413D-94CC-17EBFB9310A6}" type="presOf" srcId="{C2031F42-AAA1-4FD8-998D-5A493B5C3FA9}" destId="{66E3D431-8897-4377-A31E-777C4710A9AC}" srcOrd="1" destOrd="0" presId="urn:microsoft.com/office/officeart/2005/8/layout/vProcess5"/>
    <dgm:cxn modelId="{F54C9F3A-653A-4EFF-881B-E694D8E00924}" srcId="{BB9E327D-C0AD-4944-BD03-07F89B629218}" destId="{326F39D4-A0E0-4778-BDF8-E34BF3EC40A8}" srcOrd="0" destOrd="0" parTransId="{D9AA3D01-ED9D-412B-9924-3E006CDB3D50}" sibTransId="{FD3CFC00-C9C4-48E8-8D37-B437985C0AD9}"/>
    <dgm:cxn modelId="{619510C2-0D87-4F3A-B6FF-7BB63016C39B}" type="presOf" srcId="{B1A9D21F-E1BF-412F-B891-C0A76DE07C91}" destId="{7A0F7D93-8650-41F7-9B6E-88F6CA7299CE}" srcOrd="1" destOrd="0" presId="urn:microsoft.com/office/officeart/2005/8/layout/vProcess5"/>
    <dgm:cxn modelId="{F809C6B1-3B51-4B47-BD4E-1F12442792E5}" srcId="{BB9E327D-C0AD-4944-BD03-07F89B629218}" destId="{B1A9D21F-E1BF-412F-B891-C0A76DE07C91}" srcOrd="2" destOrd="0" parTransId="{4954077F-3733-4739-9C0A-633CA3D2DBB7}" sibTransId="{1807D0CB-A69F-447A-98C3-A237E0CDAF43}"/>
    <dgm:cxn modelId="{BC5B6B07-8E48-4871-B1B9-48F7EFA073BC}" srcId="{BB9E327D-C0AD-4944-BD03-07F89B629218}" destId="{228AB789-03AD-402F-AFFB-D9775554F035}" srcOrd="3" destOrd="0" parTransId="{A9AEA908-32C2-4985-A4DB-7D406694A887}" sibTransId="{7071DCA6-9AB8-4EAB-8AFC-391EE171CA35}"/>
    <dgm:cxn modelId="{111BB05A-81A8-4D4F-8700-886A24D565E8}" type="presParOf" srcId="{6B229A7B-B6BC-4FE7-8BC7-DA0B6338E726}" destId="{EDF7FA9B-67C8-4F1D-8C95-5B7590263B81}" srcOrd="0" destOrd="0" presId="urn:microsoft.com/office/officeart/2005/8/layout/vProcess5"/>
    <dgm:cxn modelId="{05A92106-EBB8-49CB-A0A8-262D3F200C85}" type="presParOf" srcId="{6B229A7B-B6BC-4FE7-8BC7-DA0B6338E726}" destId="{72524D7C-CF2C-4806-9D27-E5CAA6385ED3}" srcOrd="1" destOrd="0" presId="urn:microsoft.com/office/officeart/2005/8/layout/vProcess5"/>
    <dgm:cxn modelId="{81C12729-1308-4936-9BCE-7072651C171C}" type="presParOf" srcId="{6B229A7B-B6BC-4FE7-8BC7-DA0B6338E726}" destId="{BEACAF08-E0EB-4383-A9D9-845AA67B57C7}" srcOrd="2" destOrd="0" presId="urn:microsoft.com/office/officeart/2005/8/layout/vProcess5"/>
    <dgm:cxn modelId="{80E5A0DE-7126-4747-AA63-3221A661D2EE}" type="presParOf" srcId="{6B229A7B-B6BC-4FE7-8BC7-DA0B6338E726}" destId="{2C6F6E47-04A2-4595-B4BA-9A58977BA596}" srcOrd="3" destOrd="0" presId="urn:microsoft.com/office/officeart/2005/8/layout/vProcess5"/>
    <dgm:cxn modelId="{945472E5-D7BA-47B7-9B0E-74063A8CDC9F}" type="presParOf" srcId="{6B229A7B-B6BC-4FE7-8BC7-DA0B6338E726}" destId="{DE253C1E-20C1-4E34-BF58-04F209487641}" srcOrd="4" destOrd="0" presId="urn:microsoft.com/office/officeart/2005/8/layout/vProcess5"/>
    <dgm:cxn modelId="{978A9061-C973-4573-A9BD-63DC5624D81E}" type="presParOf" srcId="{6B229A7B-B6BC-4FE7-8BC7-DA0B6338E726}" destId="{C93CAF59-DF7D-4262-9BDA-CDD8F5D6E4C2}" srcOrd="5" destOrd="0" presId="urn:microsoft.com/office/officeart/2005/8/layout/vProcess5"/>
    <dgm:cxn modelId="{D7BFE4F5-6292-4CA7-B681-6229458B26A3}" type="presParOf" srcId="{6B229A7B-B6BC-4FE7-8BC7-DA0B6338E726}" destId="{BFBFBB1F-9BE8-476F-A52D-43BD52A4CBD9}" srcOrd="6" destOrd="0" presId="urn:microsoft.com/office/officeart/2005/8/layout/vProcess5"/>
    <dgm:cxn modelId="{08692621-F594-43B5-AFFE-E341E44D4184}" type="presParOf" srcId="{6B229A7B-B6BC-4FE7-8BC7-DA0B6338E726}" destId="{E7A2ACC3-98A2-459F-AECF-6D6E066D052E}" srcOrd="7" destOrd="0" presId="urn:microsoft.com/office/officeart/2005/8/layout/vProcess5"/>
    <dgm:cxn modelId="{5A589DA9-0791-4936-9182-44E193CD75D3}" type="presParOf" srcId="{6B229A7B-B6BC-4FE7-8BC7-DA0B6338E726}" destId="{67304C7B-D48A-4B5C-B309-B2EEA9796079}" srcOrd="8" destOrd="0" presId="urn:microsoft.com/office/officeart/2005/8/layout/vProcess5"/>
    <dgm:cxn modelId="{32AEB45E-CECB-45DC-BCFC-BBE27A021EAE}" type="presParOf" srcId="{6B229A7B-B6BC-4FE7-8BC7-DA0B6338E726}" destId="{66E3D431-8897-4377-A31E-777C4710A9AC}" srcOrd="9" destOrd="0" presId="urn:microsoft.com/office/officeart/2005/8/layout/vProcess5"/>
    <dgm:cxn modelId="{463600DB-2537-4B50-BCE7-862C2D9BA002}" type="presParOf" srcId="{6B229A7B-B6BC-4FE7-8BC7-DA0B6338E726}" destId="{7A0F7D93-8650-41F7-9B6E-88F6CA7299CE}" srcOrd="10" destOrd="0" presId="urn:microsoft.com/office/officeart/2005/8/layout/vProcess5"/>
    <dgm:cxn modelId="{2D4F701B-6B68-431A-AC6E-07A203F02081}" type="presParOf" srcId="{6B229A7B-B6BC-4FE7-8BC7-DA0B6338E726}" destId="{296A34C4-8307-41AC-95BE-B0FB2B00066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GB"/>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GB"/>
          </a:p>
        </p:txBody>
      </p:sp>
      <p:sp>
        <p:nvSpPr>
          <p:cNvPr id="4" name="Tijdelijke aanduiding voor datum 3"/>
          <p:cNvSpPr>
            <a:spLocks noGrp="1"/>
          </p:cNvSpPr>
          <p:nvPr>
            <p:ph type="dt" sz="half" idx="10"/>
          </p:nvPr>
        </p:nvSpPr>
        <p:spPr/>
        <p:txBody>
          <a:bodyPr/>
          <a:lstStyle/>
          <a:p>
            <a:fld id="{5D6FF69E-B900-49B3-8729-9ABBFA85B409}" type="datetimeFigureOut">
              <a:rPr lang="en-GB" smtClean="0"/>
              <a:t>21/03/2019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260004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5D6FF69E-B900-49B3-8729-9ABBFA85B409}" type="datetimeFigureOut">
              <a:rPr lang="en-GB" smtClean="0"/>
              <a:t>21/03/2019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358508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5D6FF69E-B900-49B3-8729-9ABBFA85B409}" type="datetimeFigureOut">
              <a:rPr lang="en-GB" smtClean="0"/>
              <a:t>21/03/2019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4125893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5D6FF69E-B900-49B3-8729-9ABBFA85B409}" type="datetimeFigureOut">
              <a:rPr lang="en-GB" smtClean="0"/>
              <a:t>21/03/2019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101468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GB"/>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D6FF69E-B900-49B3-8729-9ABBFA85B409}" type="datetimeFigureOut">
              <a:rPr lang="en-GB" smtClean="0"/>
              <a:t>21/03/2019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405341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5D6FF69E-B900-49B3-8729-9ABBFA85B409}" type="datetimeFigureOut">
              <a:rPr lang="en-GB" smtClean="0"/>
              <a:t>21/03/2019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182056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GB"/>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5D6FF69E-B900-49B3-8729-9ABBFA85B409}" type="datetimeFigureOut">
              <a:rPr lang="en-GB" smtClean="0"/>
              <a:t>21/03/2019</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422937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5D6FF69E-B900-49B3-8729-9ABBFA85B409}" type="datetimeFigureOut">
              <a:rPr lang="en-GB" smtClean="0"/>
              <a:t>21/03/2019</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225011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D6FF69E-B900-49B3-8729-9ABBFA85B409}" type="datetimeFigureOut">
              <a:rPr lang="en-GB" smtClean="0"/>
              <a:t>21/03/2019</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69396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GB"/>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D6FF69E-B900-49B3-8729-9ABBFA85B409}" type="datetimeFigureOut">
              <a:rPr lang="en-GB" smtClean="0"/>
              <a:t>21/03/2019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122548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GB"/>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D6FF69E-B900-49B3-8729-9ABBFA85B409}" type="datetimeFigureOut">
              <a:rPr lang="en-GB" smtClean="0"/>
              <a:t>21/03/2019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3F61063-C5F1-4689-91BB-1E84C0AE660E}" type="slidenum">
              <a:rPr lang="en-GB" smtClean="0"/>
              <a:t>‹nr.›</a:t>
            </a:fld>
            <a:endParaRPr lang="en-GB"/>
          </a:p>
        </p:txBody>
      </p:sp>
    </p:spTree>
    <p:extLst>
      <p:ext uri="{BB962C8B-B14F-4D97-AF65-F5344CB8AC3E}">
        <p14:creationId xmlns:p14="http://schemas.microsoft.com/office/powerpoint/2010/main" val="419248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FF69E-B900-49B3-8729-9ABBFA85B409}" type="datetimeFigureOut">
              <a:rPr lang="en-GB" smtClean="0"/>
              <a:t>21/03/2019</a:t>
            </a:fld>
            <a:endParaRPr lang="en-GB"/>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61063-C5F1-4689-91BB-1E84C0AE660E}" type="slidenum">
              <a:rPr lang="en-GB" smtClean="0"/>
              <a:t>‹nr.›</a:t>
            </a:fld>
            <a:endParaRPr lang="en-GB"/>
          </a:p>
        </p:txBody>
      </p:sp>
    </p:spTree>
    <p:extLst>
      <p:ext uri="{BB962C8B-B14F-4D97-AF65-F5344CB8AC3E}">
        <p14:creationId xmlns:p14="http://schemas.microsoft.com/office/powerpoint/2010/main" val="674146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jpm-online.net/article/PIIS0749379798000178/abstr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Systeemgerichte interventie</a:t>
            </a:r>
            <a:endParaRPr lang="en-GB" dirty="0"/>
          </a:p>
        </p:txBody>
      </p:sp>
      <p:sp>
        <p:nvSpPr>
          <p:cNvPr id="3" name="Ondertitel 2"/>
          <p:cNvSpPr>
            <a:spLocks noGrp="1"/>
          </p:cNvSpPr>
          <p:nvPr>
            <p:ph type="subTitle" idx="1"/>
          </p:nvPr>
        </p:nvSpPr>
        <p:spPr/>
        <p:txBody>
          <a:bodyPr/>
          <a:lstStyle/>
          <a:p>
            <a:r>
              <a:rPr lang="nl-NL" dirty="0" smtClean="0"/>
              <a:t>Domein overstijgend</a:t>
            </a:r>
            <a:endParaRPr lang="en-GB" dirty="0"/>
          </a:p>
        </p:txBody>
      </p:sp>
    </p:spTree>
    <p:extLst>
      <p:ext uri="{BB962C8B-B14F-4D97-AF65-F5344CB8AC3E}">
        <p14:creationId xmlns:p14="http://schemas.microsoft.com/office/powerpoint/2010/main" val="334292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Trauma is a public health issue</a:t>
            </a:r>
            <a:endParaRPr lang="en-GB" dirty="0"/>
          </a:p>
        </p:txBody>
      </p:sp>
      <p:sp>
        <p:nvSpPr>
          <p:cNvPr id="3" name="Tijdelijke aanduiding voor inhoud 2"/>
          <p:cNvSpPr>
            <a:spLocks noGrp="1"/>
          </p:cNvSpPr>
          <p:nvPr>
            <p:ph idx="1"/>
          </p:nvPr>
        </p:nvSpPr>
        <p:spPr/>
        <p:txBody>
          <a:bodyPr/>
          <a:lstStyle/>
          <a:p>
            <a:r>
              <a:rPr lang="nl-NL" dirty="0" smtClean="0"/>
              <a:t>Vincent J. Felliti</a:t>
            </a:r>
            <a:r>
              <a:rPr lang="nl-NL" dirty="0"/>
              <a:t> </a:t>
            </a:r>
            <a:r>
              <a:rPr lang="nl-NL" dirty="0" smtClean="0"/>
              <a:t>MD</a:t>
            </a:r>
          </a:p>
          <a:p>
            <a:r>
              <a:rPr lang="nl-NL" dirty="0" smtClean="0"/>
              <a:t>Stress begets stress (Manyema, Norris &amp; Richter, 2018)</a:t>
            </a:r>
          </a:p>
          <a:p>
            <a:r>
              <a:rPr lang="nl-NL" dirty="0" smtClean="0"/>
              <a:t>Stress reductie, veerkracht, steun</a:t>
            </a:r>
          </a:p>
          <a:p>
            <a:r>
              <a:rPr lang="nl-NL" dirty="0" smtClean="0"/>
              <a:t>No naming and shaming</a:t>
            </a:r>
          </a:p>
          <a:p>
            <a:r>
              <a:rPr lang="nl-NL" dirty="0" smtClean="0"/>
              <a:t>Hoe dan wel…. </a:t>
            </a:r>
          </a:p>
          <a:p>
            <a:endParaRPr lang="en-GB" dirty="0"/>
          </a:p>
        </p:txBody>
      </p:sp>
    </p:spTree>
    <p:extLst>
      <p:ext uri="{BB962C8B-B14F-4D97-AF65-F5344CB8AC3E}">
        <p14:creationId xmlns:p14="http://schemas.microsoft.com/office/powerpoint/2010/main" val="302421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Kinderen + ouders = gezinnen en overdracht</a:t>
            </a:r>
            <a:endParaRPr lang="en-GB" dirty="0"/>
          </a:p>
        </p:txBody>
      </p:sp>
      <p:sp>
        <p:nvSpPr>
          <p:cNvPr id="3" name="Tijdelijke aanduiding voor inhoud 2"/>
          <p:cNvSpPr>
            <a:spLocks noGrp="1"/>
          </p:cNvSpPr>
          <p:nvPr>
            <p:ph idx="1"/>
          </p:nvPr>
        </p:nvSpPr>
        <p:spPr/>
        <p:txBody>
          <a:bodyPr>
            <a:normAutofit/>
          </a:bodyPr>
          <a:lstStyle/>
          <a:p>
            <a:r>
              <a:rPr lang="nl-NL" dirty="0" smtClean="0"/>
              <a:t>Breed spectrum (stress-trauma-risk)</a:t>
            </a:r>
          </a:p>
          <a:p>
            <a:r>
              <a:rPr lang="nl-NL" dirty="0" smtClean="0"/>
              <a:t>Jeugdhulp = systeemzorg</a:t>
            </a:r>
          </a:p>
          <a:p>
            <a:r>
              <a:rPr lang="nl-NL" dirty="0" smtClean="0"/>
              <a:t>Jeugdhulp = preventief t.a.v. slachtofferhulp, GGZ, incl. verslavingszorg, forensische zorg, lvb, detentie, maar ook ziekenhuiszorg, voortijdig overlijden</a:t>
            </a:r>
          </a:p>
          <a:p>
            <a:r>
              <a:rPr lang="nl-NL" dirty="0" smtClean="0"/>
              <a:t>In de ideale hulpwereld: geen scheiding tussen systemen! </a:t>
            </a:r>
            <a:r>
              <a:rPr lang="nl-NL" u="sng" dirty="0" smtClean="0"/>
              <a:t>Systeemzorg is preventie</a:t>
            </a:r>
          </a:p>
          <a:p>
            <a:endParaRPr lang="nl-NL" dirty="0" smtClean="0"/>
          </a:p>
          <a:p>
            <a:endParaRPr lang="nl-NL" dirty="0" smtClean="0"/>
          </a:p>
          <a:p>
            <a:endParaRPr lang="nl-NL" dirty="0" smtClean="0"/>
          </a:p>
        </p:txBody>
      </p:sp>
    </p:spTree>
    <p:extLst>
      <p:ext uri="{BB962C8B-B14F-4D97-AF65-F5344CB8AC3E}">
        <p14:creationId xmlns:p14="http://schemas.microsoft.com/office/powerpoint/2010/main" val="3751144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Adverse Childhood Experiences </a:t>
            </a:r>
            <a:endParaRPr lang="nl-NL" dirty="0"/>
          </a:p>
        </p:txBody>
      </p:sp>
      <p:sp>
        <p:nvSpPr>
          <p:cNvPr id="3" name="Tijdelijke aanduiding voor inhoud 2"/>
          <p:cNvSpPr>
            <a:spLocks noGrp="1"/>
          </p:cNvSpPr>
          <p:nvPr>
            <p:ph idx="1"/>
          </p:nvPr>
        </p:nvSpPr>
        <p:spPr/>
        <p:txBody>
          <a:bodyPr/>
          <a:lstStyle/>
          <a:p>
            <a:r>
              <a:rPr lang="nl-NL" dirty="0" smtClean="0"/>
              <a:t>Langlopend onderzoek</a:t>
            </a:r>
          </a:p>
          <a:p>
            <a:r>
              <a:rPr lang="nl-NL" dirty="0" smtClean="0"/>
              <a:t>Negatieve levenservaringen kinderleeftijd</a:t>
            </a:r>
          </a:p>
          <a:p>
            <a:r>
              <a:rPr lang="nl-NL" dirty="0" smtClean="0"/>
              <a:t>Trauma is uitkomst, geen start</a:t>
            </a:r>
          </a:p>
          <a:p>
            <a:r>
              <a:rPr lang="nl-NL" dirty="0" smtClean="0"/>
              <a:t>Stress-trauma continuüm</a:t>
            </a:r>
          </a:p>
          <a:p>
            <a:r>
              <a:rPr lang="nl-NL" dirty="0" smtClean="0"/>
              <a:t>Acute ernstige stress</a:t>
            </a:r>
          </a:p>
          <a:p>
            <a:r>
              <a:rPr lang="nl-NL" dirty="0" smtClean="0"/>
              <a:t>Chronische stress</a:t>
            </a:r>
          </a:p>
          <a:p>
            <a:r>
              <a:rPr lang="nl-NL" dirty="0" smtClean="0"/>
              <a:t>Toxische stress op kinderleeftijd: </a:t>
            </a:r>
            <a:endParaRPr lang="nl-NL" dirty="0"/>
          </a:p>
        </p:txBody>
      </p:sp>
    </p:spTree>
    <p:extLst>
      <p:ext uri="{BB962C8B-B14F-4D97-AF65-F5344CB8AC3E}">
        <p14:creationId xmlns:p14="http://schemas.microsoft.com/office/powerpoint/2010/main" val="195525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smtClean="0"/>
              <a:t>About the CDC-Kaiser ACE Study</a:t>
            </a:r>
            <a:br>
              <a:rPr lang="en-GB" b="1" dirty="0" smtClean="0"/>
            </a:br>
            <a:endParaRPr lang="en-GB" dirty="0"/>
          </a:p>
        </p:txBody>
      </p:sp>
      <p:sp>
        <p:nvSpPr>
          <p:cNvPr id="3" name="Tijdelijke aanduiding voor inhoud 2"/>
          <p:cNvSpPr>
            <a:spLocks noGrp="1"/>
          </p:cNvSpPr>
          <p:nvPr>
            <p:ph idx="1"/>
          </p:nvPr>
        </p:nvSpPr>
        <p:spPr/>
        <p:txBody>
          <a:bodyPr>
            <a:normAutofit fontScale="62500" lnSpcReduction="20000"/>
          </a:bodyPr>
          <a:lstStyle/>
          <a:p>
            <a:pPr marL="0" indent="0">
              <a:buNone/>
            </a:pPr>
            <a:endParaRPr lang="en-GB" dirty="0" smtClean="0"/>
          </a:p>
          <a:p>
            <a:r>
              <a:rPr lang="en-GB" dirty="0" smtClean="0"/>
              <a:t>The CDC-Kaiser Permanente Adverse Childhood Experiences (ACE) Study is one of the largest investigations of childhood abuse and neglect and later-life health and well-being.</a:t>
            </a:r>
          </a:p>
          <a:p>
            <a:r>
              <a:rPr lang="en-GB" dirty="0" smtClean="0"/>
              <a:t>The original ACE Study was conducted at Kaiser Permanente from 1995 to 1997 with two waves of data collection. Over 17,000 Health Maintenance Organization members from Southern California receiving physical exams completed confidential surveys regarding their childhood experiences and current health status and behaviours.</a:t>
            </a:r>
          </a:p>
          <a:p>
            <a:r>
              <a:rPr lang="en-GB" dirty="0" smtClean="0"/>
              <a:t>The CDC continues ongoing surveillance of ACEs by assessing the medical status of the study participants via periodic updates of morbidity and mortality data.</a:t>
            </a:r>
          </a:p>
          <a:p>
            <a:r>
              <a:rPr lang="en-GB" dirty="0" smtClean="0"/>
              <a:t>More detailed information about the study can be found in the links below or in “</a:t>
            </a:r>
            <a:r>
              <a:rPr lang="en-GB" dirty="0" smtClean="0">
                <a:hlinkClick r:id="rId2"/>
              </a:rPr>
              <a:t>Relationship of Childhood Abuse and Household Dysfunction to Many of the Leading Causes of Death in </a:t>
            </a:r>
            <a:r>
              <a:rPr lang="en-GB" dirty="0" err="1" smtClean="0">
                <a:hlinkClick r:id="rId2"/>
              </a:rPr>
              <a:t>AdultsExternal</a:t>
            </a:r>
            <a:r>
              <a:rPr lang="en-GB" dirty="0" smtClean="0"/>
              <a:t>,” published in the </a:t>
            </a:r>
            <a:r>
              <a:rPr lang="en-GB" i="1" dirty="0" smtClean="0"/>
              <a:t>American Journal of Preventive Medicine </a:t>
            </a:r>
            <a:r>
              <a:rPr lang="en-GB" dirty="0" smtClean="0"/>
              <a:t>in 1998, Volume 14, pages 245–258.</a:t>
            </a:r>
          </a:p>
          <a:p>
            <a:endParaRPr lang="en-GB" dirty="0"/>
          </a:p>
        </p:txBody>
      </p:sp>
    </p:spTree>
    <p:extLst>
      <p:ext uri="{BB962C8B-B14F-4D97-AF65-F5344CB8AC3E}">
        <p14:creationId xmlns:p14="http://schemas.microsoft.com/office/powerpoint/2010/main" val="403922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Vroeg </a:t>
            </a:r>
            <a:r>
              <a:rPr lang="nl-NL" dirty="0"/>
              <a:t>n</a:t>
            </a:r>
            <a:r>
              <a:rPr lang="nl-NL" dirty="0" smtClean="0"/>
              <a:t>egatieve levenservaringen</a:t>
            </a:r>
            <a:endParaRPr lang="en-GB" dirty="0"/>
          </a:p>
        </p:txBody>
      </p:sp>
      <p:pic>
        <p:nvPicPr>
          <p:cNvPr id="1026" name="Picture 2" descr="C:\Users\mvbinsbergen\Pictures\ace_pyramid_lrg-mediu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27342" y="1600200"/>
            <a:ext cx="588931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97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Tijdelijke aanduiding voor inhoud 2"/>
          <p:cNvSpPr>
            <a:spLocks noGrp="1"/>
          </p:cNvSpPr>
          <p:nvPr>
            <p:ph idx="1"/>
          </p:nvPr>
        </p:nvSpPr>
        <p:spPr/>
        <p:txBody>
          <a:bodyPr/>
          <a:lstStyle/>
          <a:p>
            <a:endParaRPr lang="en-GB" dirty="0"/>
          </a:p>
        </p:txBody>
      </p:sp>
      <p:pic>
        <p:nvPicPr>
          <p:cNvPr id="4098" name="Picture 2" descr="C:\Users\mvbinsbergen\Pictures\Continuum+of+Traumatic+Str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93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Tijdelijke aanduiding voor inhoud 2"/>
          <p:cNvSpPr>
            <a:spLocks noGrp="1"/>
          </p:cNvSpPr>
          <p:nvPr>
            <p:ph idx="1"/>
          </p:nvPr>
        </p:nvSpPr>
        <p:spPr/>
        <p:txBody>
          <a:bodyPr/>
          <a:lstStyle/>
          <a:p>
            <a:endParaRPr lang="en-GB" dirty="0"/>
          </a:p>
        </p:txBody>
      </p:sp>
      <p:pic>
        <p:nvPicPr>
          <p:cNvPr id="13314" name="Picture 2" descr="C:\Users\mvbinsbergen\Pictures\___media_images_interactives_and_data_chart_maps_chartcart_private_els_better_together_f_family_stress_model_slide_imag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285875"/>
            <a:ext cx="5715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74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27584" y="164637"/>
            <a:ext cx="7488832" cy="124813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nl-NL" sz="2800" b="1" dirty="0" smtClean="0">
                <a:solidFill>
                  <a:schemeClr val="accent1"/>
                </a:solidFill>
                <a:latin typeface="Century Gothic" pitchFamily="34" charset="0"/>
              </a:rPr>
              <a:t>Top zorgproblematiek</a:t>
            </a:r>
          </a:p>
        </p:txBody>
      </p:sp>
      <p:sp>
        <p:nvSpPr>
          <p:cNvPr id="6" name="Rechthoek 5"/>
          <p:cNvSpPr/>
          <p:nvPr/>
        </p:nvSpPr>
        <p:spPr>
          <a:xfrm>
            <a:off x="367172" y="1988840"/>
            <a:ext cx="8461448" cy="6720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2400" dirty="0" smtClean="0">
                <a:solidFill>
                  <a:schemeClr val="tx1">
                    <a:lumMod val="65000"/>
                    <a:lumOff val="35000"/>
                  </a:schemeClr>
                </a:solidFill>
                <a:latin typeface="Century Gothic" pitchFamily="34" charset="0"/>
              </a:rPr>
              <a:t>Multi-morbiditeit</a:t>
            </a:r>
            <a:endParaRPr lang="nl-NL" sz="2400" b="1" dirty="0" smtClean="0">
              <a:solidFill>
                <a:schemeClr val="accent1"/>
              </a:solidFill>
              <a:latin typeface="Century Gothic" pitchFamily="34" charset="0"/>
            </a:endParaRPr>
          </a:p>
          <a:p>
            <a:pPr algn="ctr">
              <a:buClr>
                <a:schemeClr val="accent1"/>
              </a:buClr>
              <a:buSzPct val="120000"/>
            </a:pPr>
            <a:endParaRPr lang="nl-NL" sz="2400" b="1" dirty="0" smtClean="0">
              <a:solidFill>
                <a:schemeClr val="accent1"/>
              </a:solidFill>
              <a:latin typeface="Century Gothic" pitchFamily="34" charset="0"/>
            </a:endParaRPr>
          </a:p>
        </p:txBody>
      </p:sp>
      <p:sp>
        <p:nvSpPr>
          <p:cNvPr id="9" name="Rechthoek 8"/>
          <p:cNvSpPr/>
          <p:nvPr/>
        </p:nvSpPr>
        <p:spPr>
          <a:xfrm>
            <a:off x="367172" y="1424485"/>
            <a:ext cx="8461448" cy="75637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2400" dirty="0" smtClean="0">
                <a:solidFill>
                  <a:schemeClr val="tx1">
                    <a:lumMod val="65000"/>
                    <a:lumOff val="35000"/>
                  </a:schemeClr>
                </a:solidFill>
                <a:latin typeface="Century Gothic" pitchFamily="34" charset="0"/>
              </a:rPr>
              <a:t>Co-morbiditeit</a:t>
            </a:r>
            <a:endParaRPr lang="nl-NL" sz="2400" b="1" dirty="0" smtClean="0">
              <a:solidFill>
                <a:schemeClr val="accent1"/>
              </a:solidFill>
              <a:latin typeface="Century Gothic" pitchFamily="34" charset="0"/>
            </a:endParaRPr>
          </a:p>
        </p:txBody>
      </p:sp>
      <p:sp>
        <p:nvSpPr>
          <p:cNvPr id="10" name="Rechthoek 9"/>
          <p:cNvSpPr/>
          <p:nvPr/>
        </p:nvSpPr>
        <p:spPr>
          <a:xfrm>
            <a:off x="367172" y="2564904"/>
            <a:ext cx="8461448" cy="62406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2400" dirty="0" smtClean="0">
                <a:solidFill>
                  <a:schemeClr val="tx1">
                    <a:lumMod val="65000"/>
                    <a:lumOff val="35000"/>
                  </a:schemeClr>
                </a:solidFill>
                <a:latin typeface="Century Gothic" pitchFamily="34" charset="0"/>
              </a:rPr>
              <a:t>Multi-</a:t>
            </a:r>
            <a:r>
              <a:rPr lang="nl-NL" sz="2400" dirty="0" err="1" smtClean="0">
                <a:solidFill>
                  <a:schemeClr val="tx1">
                    <a:lumMod val="65000"/>
                    <a:lumOff val="35000"/>
                  </a:schemeClr>
                </a:solidFill>
                <a:latin typeface="Century Gothic" pitchFamily="34" charset="0"/>
              </a:rPr>
              <a:t>problem</a:t>
            </a:r>
            <a:endParaRPr lang="nl-NL" sz="2400" dirty="0" smtClean="0">
              <a:solidFill>
                <a:schemeClr val="tx1">
                  <a:lumMod val="65000"/>
                  <a:lumOff val="35000"/>
                </a:schemeClr>
              </a:solidFill>
              <a:latin typeface="Century Gothic" pitchFamily="34" charset="0"/>
            </a:endParaRPr>
          </a:p>
        </p:txBody>
      </p:sp>
      <p:sp>
        <p:nvSpPr>
          <p:cNvPr id="11" name="Rechthoek 10"/>
          <p:cNvSpPr/>
          <p:nvPr/>
        </p:nvSpPr>
        <p:spPr>
          <a:xfrm>
            <a:off x="367172" y="3140968"/>
            <a:ext cx="8461448" cy="6720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2400" dirty="0" smtClean="0">
                <a:solidFill>
                  <a:schemeClr val="tx1">
                    <a:lumMod val="65000"/>
                    <a:lumOff val="35000"/>
                  </a:schemeClr>
                </a:solidFill>
                <a:latin typeface="Century Gothic" pitchFamily="34" charset="0"/>
              </a:rPr>
              <a:t>Hoog risico</a:t>
            </a:r>
            <a:endParaRPr lang="nl-NL" sz="2400" dirty="0">
              <a:solidFill>
                <a:schemeClr val="tx1">
                  <a:lumMod val="65000"/>
                  <a:lumOff val="35000"/>
                </a:schemeClr>
              </a:solidFill>
              <a:latin typeface="Century Gothic" pitchFamily="34" charset="0"/>
            </a:endParaRPr>
          </a:p>
        </p:txBody>
      </p:sp>
      <p:sp>
        <p:nvSpPr>
          <p:cNvPr id="7" name="Rechthoek 6"/>
          <p:cNvSpPr/>
          <p:nvPr/>
        </p:nvSpPr>
        <p:spPr>
          <a:xfrm>
            <a:off x="367172" y="3717032"/>
            <a:ext cx="8461448" cy="6720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2400" dirty="0" smtClean="0">
                <a:solidFill>
                  <a:schemeClr val="tx1">
                    <a:lumMod val="65000"/>
                    <a:lumOff val="35000"/>
                  </a:schemeClr>
                </a:solidFill>
                <a:latin typeface="Century Gothic" pitchFamily="34" charset="0"/>
              </a:rPr>
              <a:t>Dubbele registratie</a:t>
            </a:r>
            <a:endParaRPr lang="nl-NL" sz="2400" dirty="0">
              <a:solidFill>
                <a:schemeClr val="tx1">
                  <a:lumMod val="65000"/>
                  <a:lumOff val="35000"/>
                </a:schemeClr>
              </a:solidFill>
              <a:latin typeface="Century Gothic" pitchFamily="34" charset="0"/>
            </a:endParaRPr>
          </a:p>
        </p:txBody>
      </p:sp>
      <p:cxnSp>
        <p:nvCxnSpPr>
          <p:cNvPr id="3" name="Rechte verbindingslijn 2"/>
          <p:cNvCxnSpPr/>
          <p:nvPr/>
        </p:nvCxnSpPr>
        <p:spPr>
          <a:xfrm>
            <a:off x="539552" y="4581128"/>
            <a:ext cx="777686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hthoek 11"/>
          <p:cNvSpPr/>
          <p:nvPr/>
        </p:nvSpPr>
        <p:spPr>
          <a:xfrm>
            <a:off x="367172" y="4869160"/>
            <a:ext cx="8461448" cy="6720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2400" dirty="0" smtClean="0">
                <a:solidFill>
                  <a:schemeClr val="accent1"/>
                </a:solidFill>
                <a:latin typeface="Century Gothic" pitchFamily="34" charset="0"/>
              </a:rPr>
              <a:t>Geeft 365.000 jongeren in jeugdzorg</a:t>
            </a:r>
            <a:endParaRPr lang="nl-NL" sz="2400" dirty="0">
              <a:solidFill>
                <a:schemeClr val="accent1"/>
              </a:solidFill>
              <a:latin typeface="Century Gothic" pitchFamily="34" charset="0"/>
            </a:endParaRPr>
          </a:p>
        </p:txBody>
      </p:sp>
      <p:pic>
        <p:nvPicPr>
          <p:cNvPr id="14" name="Picture 2"/>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35496" y="6117299"/>
            <a:ext cx="539552" cy="7194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77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7"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27584" y="164637"/>
            <a:ext cx="7488832" cy="124813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nl-NL" sz="2800" b="1" dirty="0" smtClean="0">
                <a:solidFill>
                  <a:schemeClr val="accent1"/>
                </a:solidFill>
                <a:latin typeface="Century Gothic" pitchFamily="34" charset="0"/>
              </a:rPr>
              <a:t>Wat wij nog meer weten:</a:t>
            </a:r>
          </a:p>
        </p:txBody>
      </p:sp>
      <p:sp>
        <p:nvSpPr>
          <p:cNvPr id="2" name="Rechthoek 1"/>
          <p:cNvSpPr/>
          <p:nvPr/>
        </p:nvSpPr>
        <p:spPr>
          <a:xfrm>
            <a:off x="1691680" y="1124744"/>
            <a:ext cx="5688632" cy="960107"/>
          </a:xfrm>
          <a:prstGeom prst="rect">
            <a:avLst/>
          </a:prstGeom>
          <a:solidFill>
            <a:schemeClr val="accent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t>BKR</a:t>
            </a:r>
          </a:p>
          <a:p>
            <a:pPr algn="ctr"/>
            <a:r>
              <a:rPr lang="nl-NL" sz="1600" dirty="0" smtClean="0"/>
              <a:t>400.000 kinderen beneden armoedegrens</a:t>
            </a:r>
            <a:endParaRPr lang="nl-NL" dirty="0"/>
          </a:p>
        </p:txBody>
      </p:sp>
      <p:sp>
        <p:nvSpPr>
          <p:cNvPr id="12" name="Rechthoek 11"/>
          <p:cNvSpPr/>
          <p:nvPr/>
        </p:nvSpPr>
        <p:spPr>
          <a:xfrm>
            <a:off x="1691680" y="2276872"/>
            <a:ext cx="5688632" cy="3840427"/>
          </a:xfrm>
          <a:prstGeom prst="rect">
            <a:avLst/>
          </a:prstGeom>
          <a:solidFill>
            <a:schemeClr val="accent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nl-NL" b="1" dirty="0" smtClean="0"/>
              <a:t>Trauma</a:t>
            </a:r>
            <a:endParaRPr lang="nl-NL" b="1" dirty="0"/>
          </a:p>
        </p:txBody>
      </p:sp>
      <p:sp>
        <p:nvSpPr>
          <p:cNvPr id="13" name="Rechthoek 12"/>
          <p:cNvSpPr/>
          <p:nvPr/>
        </p:nvSpPr>
        <p:spPr>
          <a:xfrm>
            <a:off x="1763688" y="2852936"/>
            <a:ext cx="5544616" cy="960107"/>
          </a:xfrm>
          <a:prstGeom prst="rect">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t>Traumatisering bij ouders</a:t>
            </a:r>
          </a:p>
          <a:p>
            <a:pPr algn="ctr"/>
            <a:r>
              <a:rPr lang="nl-NL" sz="1400" dirty="0" smtClean="0"/>
              <a:t>(PTSS en complex trauma/persoonlijkheidsstoornissen)</a:t>
            </a:r>
            <a:endParaRPr lang="nl-NL" sz="1400" dirty="0"/>
          </a:p>
        </p:txBody>
      </p:sp>
      <p:sp>
        <p:nvSpPr>
          <p:cNvPr id="15" name="Rechthoek 14"/>
          <p:cNvSpPr/>
          <p:nvPr/>
        </p:nvSpPr>
        <p:spPr>
          <a:xfrm>
            <a:off x="1763688" y="3909053"/>
            <a:ext cx="5544616" cy="960107"/>
          </a:xfrm>
          <a:prstGeom prst="rect">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t>Trauma’s door ontheemding</a:t>
            </a:r>
          </a:p>
          <a:p>
            <a:pPr algn="ctr"/>
            <a:r>
              <a:rPr lang="nl-NL" sz="1400" dirty="0" smtClean="0"/>
              <a:t>(vluchtelingen: verlies, ontheemding, oorlogsgeweld)</a:t>
            </a:r>
          </a:p>
        </p:txBody>
      </p:sp>
      <p:sp>
        <p:nvSpPr>
          <p:cNvPr id="16" name="Rechthoek 15"/>
          <p:cNvSpPr/>
          <p:nvPr/>
        </p:nvSpPr>
        <p:spPr>
          <a:xfrm>
            <a:off x="1763688" y="4965171"/>
            <a:ext cx="5544616" cy="960107"/>
          </a:xfrm>
          <a:prstGeom prst="rect">
            <a:avLst/>
          </a:prstGeom>
          <a:solidFill>
            <a:schemeClr val="accent1">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Traumatiserende incidenten bij kinderen</a:t>
            </a:r>
          </a:p>
        </p:txBody>
      </p:sp>
      <p:sp>
        <p:nvSpPr>
          <p:cNvPr id="23" name="Rechthoek 22"/>
          <p:cNvSpPr/>
          <p:nvPr/>
        </p:nvSpPr>
        <p:spPr>
          <a:xfrm>
            <a:off x="-36512" y="2660915"/>
            <a:ext cx="154766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accent1"/>
                </a:solidFill>
              </a:rPr>
              <a:t>Proximale</a:t>
            </a:r>
            <a:endParaRPr lang="nl-NL" b="1" dirty="0">
              <a:solidFill>
                <a:schemeClr val="accent1"/>
              </a:solidFill>
            </a:endParaRPr>
          </a:p>
          <a:p>
            <a:pPr algn="ctr"/>
            <a:r>
              <a:rPr lang="nl-NL" b="1" dirty="0" smtClean="0">
                <a:solidFill>
                  <a:schemeClr val="accent1"/>
                </a:solidFill>
              </a:rPr>
              <a:t>Factoren</a:t>
            </a:r>
          </a:p>
          <a:p>
            <a:pPr algn="ctr"/>
            <a:r>
              <a:rPr lang="nl-NL" b="1" dirty="0" smtClean="0">
                <a:solidFill>
                  <a:schemeClr val="accent1"/>
                </a:solidFill>
              </a:rPr>
              <a:t>+</a:t>
            </a:r>
          </a:p>
          <a:p>
            <a:pPr algn="ctr"/>
            <a:r>
              <a:rPr lang="nl-NL" b="1" dirty="0" smtClean="0">
                <a:solidFill>
                  <a:schemeClr val="accent1"/>
                </a:solidFill>
              </a:rPr>
              <a:t>Kind-</a:t>
            </a:r>
          </a:p>
          <a:p>
            <a:pPr algn="ctr"/>
            <a:r>
              <a:rPr lang="nl-NL" b="1" dirty="0">
                <a:solidFill>
                  <a:schemeClr val="accent1"/>
                </a:solidFill>
              </a:rPr>
              <a:t>g</a:t>
            </a:r>
            <a:r>
              <a:rPr lang="nl-NL" b="1" dirty="0" smtClean="0">
                <a:solidFill>
                  <a:schemeClr val="accent1"/>
                </a:solidFill>
              </a:rPr>
              <a:t>ebonden risicofactoren</a:t>
            </a:r>
          </a:p>
        </p:txBody>
      </p:sp>
      <p:sp>
        <p:nvSpPr>
          <p:cNvPr id="3" name="Linkeraccolade 2"/>
          <p:cNvSpPr/>
          <p:nvPr/>
        </p:nvSpPr>
        <p:spPr>
          <a:xfrm>
            <a:off x="1259632" y="1124744"/>
            <a:ext cx="360040" cy="4992555"/>
          </a:xfrm>
          <a:prstGeom prst="leftBrace">
            <a:avLst>
              <a:gd name="adj1" fmla="val 173679"/>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7" name="Rechthoek 16"/>
          <p:cNvSpPr/>
          <p:nvPr/>
        </p:nvSpPr>
        <p:spPr>
          <a:xfrm>
            <a:off x="323528" y="6165304"/>
            <a:ext cx="8784976" cy="63977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chemeClr val="accent1"/>
              </a:buClr>
              <a:buSzPct val="120000"/>
            </a:pPr>
            <a:r>
              <a:rPr lang="nl-NL" sz="1400" b="1" dirty="0" err="1" smtClean="0">
                <a:solidFill>
                  <a:schemeClr val="accent1"/>
                </a:solidFill>
                <a:latin typeface="Century Gothic" pitchFamily="34" charset="0"/>
              </a:rPr>
              <a:t>Number</a:t>
            </a:r>
            <a:r>
              <a:rPr lang="nl-NL" sz="1400" b="1" dirty="0" smtClean="0">
                <a:solidFill>
                  <a:schemeClr val="accent1"/>
                </a:solidFill>
                <a:latin typeface="Century Gothic" pitchFamily="34" charset="0"/>
              </a:rPr>
              <a:t> at risk = 750.000</a:t>
            </a:r>
          </a:p>
          <a:p>
            <a:pPr algn="ctr">
              <a:buClr>
                <a:schemeClr val="accent1"/>
              </a:buClr>
              <a:buSzPct val="120000"/>
            </a:pPr>
            <a:r>
              <a:rPr lang="nl-NL" sz="1400" dirty="0" smtClean="0">
                <a:solidFill>
                  <a:schemeClr val="accent1"/>
                </a:solidFill>
                <a:latin typeface="Century Gothic" pitchFamily="34" charset="0"/>
              </a:rPr>
              <a:t>(excl. Traumatisering bij ouders &amp; armoedegrens, maar dubbelt in veel gevallen met voornoemde)</a:t>
            </a:r>
          </a:p>
        </p:txBody>
      </p:sp>
      <p:pic>
        <p:nvPicPr>
          <p:cNvPr id="3074" name="Picture 2" descr="http://www.freeiconspng.com/uploads/refresh-icon-png-2.png"/>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720255">
            <a:off x="6327159" y="3295961"/>
            <a:ext cx="2521723" cy="189129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 descr="C:\Users\mroumen\Desktop\_Crying-512.png"/>
          <p:cNvPicPr>
            <a:picLocks noChangeAspect="1" noChangeArrowheads="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5496" y="6229019"/>
            <a:ext cx="432048" cy="5760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762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500"/>
                            </p:stCondLst>
                            <p:childTnLst>
                              <p:par>
                                <p:cTn id="23" presetID="47"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3074"/>
                                        </p:tgtEl>
                                        <p:attrNameLst>
                                          <p:attrName>style.visibility</p:attrName>
                                        </p:attrNameLst>
                                      </p:cBhvr>
                                      <p:to>
                                        <p:strVal val="visible"/>
                                      </p:to>
                                    </p:set>
                                    <p:animEffect transition="in" filter="fade">
                                      <p:cBhvr>
                                        <p:cTn id="45" dur="500"/>
                                        <p:tgtEl>
                                          <p:spTgt spid="3074"/>
                                        </p:tgtEl>
                                      </p:cBhvr>
                                    </p:animEffect>
                                  </p:childTnLst>
                                </p:cTn>
                              </p:par>
                              <p:par>
                                <p:cTn id="46" presetID="8" presetClass="emph" presetSubtype="0" repeatCount="indefinite" fill="hold" nodeType="withEffect">
                                  <p:stCondLst>
                                    <p:cond delay="0"/>
                                  </p:stCondLst>
                                  <p:childTnLst>
                                    <p:animRot by="-21600000">
                                      <p:cBhvr>
                                        <p:cTn id="47" dur="5000" fill="hold"/>
                                        <p:tgtEl>
                                          <p:spTgt spid="3074"/>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5" grpId="0" animBg="1"/>
      <p:bldP spid="16" grpId="0" animBg="1"/>
      <p:bldP spid="23" grpId="0"/>
      <p:bldP spid="3" grpId="0" animBg="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1259632" y="164637"/>
            <a:ext cx="6624736" cy="124813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nl-NL" sz="2800" b="1" dirty="0" smtClean="0">
                <a:solidFill>
                  <a:schemeClr val="accent1"/>
                </a:solidFill>
                <a:latin typeface="Century Gothic" pitchFamily="34" charset="0"/>
              </a:rPr>
              <a:t>Top 4 zorggebruik</a:t>
            </a:r>
          </a:p>
        </p:txBody>
      </p:sp>
      <p:graphicFrame>
        <p:nvGraphicFramePr>
          <p:cNvPr id="4" name="Diagram 3"/>
          <p:cNvGraphicFramePr/>
          <p:nvPr>
            <p:extLst>
              <p:ext uri="{D42A27DB-BD31-4B8C-83A1-F6EECF244321}">
                <p14:modId xmlns:p14="http://schemas.microsoft.com/office/powerpoint/2010/main" val="1125517256"/>
              </p:ext>
            </p:extLst>
          </p:nvPr>
        </p:nvGraphicFramePr>
        <p:xfrm>
          <a:off x="2171056" y="1028733"/>
          <a:ext cx="5281264" cy="4694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hthoek 5"/>
          <p:cNvSpPr/>
          <p:nvPr/>
        </p:nvSpPr>
        <p:spPr>
          <a:xfrm>
            <a:off x="449796" y="6021288"/>
            <a:ext cx="8244408" cy="6720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buClr>
                <a:schemeClr val="accent1"/>
              </a:buClr>
              <a:buSzPct val="120000"/>
            </a:pPr>
            <a:r>
              <a:rPr lang="nl-NL" sz="2000" dirty="0" smtClean="0">
                <a:solidFill>
                  <a:schemeClr val="tx1">
                    <a:lumMod val="65000"/>
                    <a:lumOff val="35000"/>
                  </a:schemeClr>
                </a:solidFill>
                <a:latin typeface="Century Gothic" pitchFamily="34" charset="0"/>
              </a:rPr>
              <a:t>270.00 jeugdhulp </a:t>
            </a:r>
            <a:r>
              <a:rPr lang="nl-NL" sz="2000" b="1" dirty="0" smtClean="0">
                <a:solidFill>
                  <a:schemeClr val="accent1"/>
                </a:solidFill>
                <a:latin typeface="Century Gothic" pitchFamily="34" charset="0"/>
              </a:rPr>
              <a:t>|</a:t>
            </a:r>
            <a:r>
              <a:rPr lang="nl-NL" sz="2000" dirty="0" smtClean="0">
                <a:solidFill>
                  <a:schemeClr val="tx1">
                    <a:lumMod val="65000"/>
                    <a:lumOff val="35000"/>
                  </a:schemeClr>
                </a:solidFill>
                <a:latin typeface="Century Gothic" pitchFamily="34" charset="0"/>
              </a:rPr>
              <a:t> 31.000 jeugdbescherming </a:t>
            </a:r>
            <a:r>
              <a:rPr lang="nl-NL" sz="2000" b="1" dirty="0" smtClean="0">
                <a:solidFill>
                  <a:schemeClr val="accent1"/>
                </a:solidFill>
                <a:latin typeface="Century Gothic" pitchFamily="34" charset="0"/>
              </a:rPr>
              <a:t>|</a:t>
            </a:r>
            <a:r>
              <a:rPr lang="nl-NL" sz="2000" dirty="0" smtClean="0">
                <a:solidFill>
                  <a:schemeClr val="tx1">
                    <a:lumMod val="65000"/>
                    <a:lumOff val="35000"/>
                  </a:schemeClr>
                </a:solidFill>
                <a:latin typeface="Century Gothic" pitchFamily="34" charset="0"/>
              </a:rPr>
              <a:t> 7.500 reclassering</a:t>
            </a:r>
            <a:endParaRPr lang="nl-NL" sz="2000" b="1" dirty="0" smtClean="0">
              <a:solidFill>
                <a:schemeClr val="accent1"/>
              </a:solidFill>
              <a:latin typeface="Century Gothic" pitchFamily="34" charset="0"/>
            </a:endParaRPr>
          </a:p>
        </p:txBody>
      </p:sp>
      <p:pic>
        <p:nvPicPr>
          <p:cNvPr id="8" name="Picture 2"/>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35496" y="6117299"/>
            <a:ext cx="539552" cy="7194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99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2524D7C-CF2C-4806-9D27-E5CAA6385ED3}"/>
                                            </p:graphicEl>
                                          </p:spTgt>
                                        </p:tgtEl>
                                        <p:attrNameLst>
                                          <p:attrName>style.visibility</p:attrName>
                                        </p:attrNameLst>
                                      </p:cBhvr>
                                      <p:to>
                                        <p:strVal val="visible"/>
                                      </p:to>
                                    </p:set>
                                    <p:animEffect transition="in" filter="fade">
                                      <p:cBhvr>
                                        <p:cTn id="7" dur="500"/>
                                        <p:tgtEl>
                                          <p:spTgt spid="4">
                                            <p:graphicEl>
                                              <a:dgm id="{72524D7C-CF2C-4806-9D27-E5CAA6385ED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93CAF59-DF7D-4262-9BDA-CDD8F5D6E4C2}"/>
                                            </p:graphicEl>
                                          </p:spTgt>
                                        </p:tgtEl>
                                        <p:attrNameLst>
                                          <p:attrName>style.visibility</p:attrName>
                                        </p:attrNameLst>
                                      </p:cBhvr>
                                      <p:to>
                                        <p:strVal val="visible"/>
                                      </p:to>
                                    </p:set>
                                    <p:animEffect transition="in" filter="fade">
                                      <p:cBhvr>
                                        <p:cTn id="12" dur="500"/>
                                        <p:tgtEl>
                                          <p:spTgt spid="4">
                                            <p:graphicEl>
                                              <a:dgm id="{C93CAF59-DF7D-4262-9BDA-CDD8F5D6E4C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EACAF08-E0EB-4383-A9D9-845AA67B57C7}"/>
                                            </p:graphicEl>
                                          </p:spTgt>
                                        </p:tgtEl>
                                        <p:attrNameLst>
                                          <p:attrName>style.visibility</p:attrName>
                                        </p:attrNameLst>
                                      </p:cBhvr>
                                      <p:to>
                                        <p:strVal val="visible"/>
                                      </p:to>
                                    </p:set>
                                    <p:animEffect transition="in" filter="fade">
                                      <p:cBhvr>
                                        <p:cTn id="15" dur="500"/>
                                        <p:tgtEl>
                                          <p:spTgt spid="4">
                                            <p:graphicEl>
                                              <a:dgm id="{BEACAF08-E0EB-4383-A9D9-845AA67B57C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FBFBB1F-9BE8-476F-A52D-43BD52A4CBD9}"/>
                                            </p:graphicEl>
                                          </p:spTgt>
                                        </p:tgtEl>
                                        <p:attrNameLst>
                                          <p:attrName>style.visibility</p:attrName>
                                        </p:attrNameLst>
                                      </p:cBhvr>
                                      <p:to>
                                        <p:strVal val="visible"/>
                                      </p:to>
                                    </p:set>
                                    <p:animEffect transition="in" filter="fade">
                                      <p:cBhvr>
                                        <p:cTn id="20" dur="500"/>
                                        <p:tgtEl>
                                          <p:spTgt spid="4">
                                            <p:graphicEl>
                                              <a:dgm id="{BFBFBB1F-9BE8-476F-A52D-43BD52A4CBD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2C6F6E47-04A2-4595-B4BA-9A58977BA596}"/>
                                            </p:graphicEl>
                                          </p:spTgt>
                                        </p:tgtEl>
                                        <p:attrNameLst>
                                          <p:attrName>style.visibility</p:attrName>
                                        </p:attrNameLst>
                                      </p:cBhvr>
                                      <p:to>
                                        <p:strVal val="visible"/>
                                      </p:to>
                                    </p:set>
                                    <p:animEffect transition="in" filter="fade">
                                      <p:cBhvr>
                                        <p:cTn id="23" dur="500"/>
                                        <p:tgtEl>
                                          <p:spTgt spid="4">
                                            <p:graphicEl>
                                              <a:dgm id="{2C6F6E47-04A2-4595-B4BA-9A58977BA59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E7A2ACC3-98A2-459F-AECF-6D6E066D052E}"/>
                                            </p:graphicEl>
                                          </p:spTgt>
                                        </p:tgtEl>
                                        <p:attrNameLst>
                                          <p:attrName>style.visibility</p:attrName>
                                        </p:attrNameLst>
                                      </p:cBhvr>
                                      <p:to>
                                        <p:strVal val="visible"/>
                                      </p:to>
                                    </p:set>
                                    <p:animEffect transition="in" filter="fade">
                                      <p:cBhvr>
                                        <p:cTn id="28" dur="500"/>
                                        <p:tgtEl>
                                          <p:spTgt spid="4">
                                            <p:graphicEl>
                                              <a:dgm id="{E7A2ACC3-98A2-459F-AECF-6D6E066D052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DE253C1E-20C1-4E34-BF58-04F209487641}"/>
                                            </p:graphicEl>
                                          </p:spTgt>
                                        </p:tgtEl>
                                        <p:attrNameLst>
                                          <p:attrName>style.visibility</p:attrName>
                                        </p:attrNameLst>
                                      </p:cBhvr>
                                      <p:to>
                                        <p:strVal val="visible"/>
                                      </p:to>
                                    </p:set>
                                    <p:animEffect transition="in" filter="fade">
                                      <p:cBhvr>
                                        <p:cTn id="31" dur="500"/>
                                        <p:tgtEl>
                                          <p:spTgt spid="4">
                                            <p:graphicEl>
                                              <a:dgm id="{DE253C1E-20C1-4E34-BF58-04F209487641}"/>
                                            </p:graphic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386</Words>
  <Application>Microsoft Office PowerPoint</Application>
  <PresentationFormat>Diavoorstelling (4:3)</PresentationFormat>
  <Paragraphs>62</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Systeemgerichte interventie</vt:lpstr>
      <vt:lpstr>Adverse Childhood Experiences </vt:lpstr>
      <vt:lpstr>About the CDC-Kaiser ACE Study </vt:lpstr>
      <vt:lpstr>Vroeg negatieve levenservaringen</vt:lpstr>
      <vt:lpstr>PowerPoint-presentatie</vt:lpstr>
      <vt:lpstr>PowerPoint-presentatie</vt:lpstr>
      <vt:lpstr>PowerPoint-presentatie</vt:lpstr>
      <vt:lpstr>PowerPoint-presentatie</vt:lpstr>
      <vt:lpstr>PowerPoint-presentatie</vt:lpstr>
      <vt:lpstr>Trauma is a public health issue</vt:lpstr>
      <vt:lpstr>Kinderen + ouders = gezinnen en overdracht</vt:lpstr>
    </vt:vector>
  </TitlesOfParts>
  <Company>UvA Holding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Marion van Binsbergen</dc:creator>
  <cp:lastModifiedBy>Marion van Binsbergen</cp:lastModifiedBy>
  <cp:revision>4</cp:revision>
  <dcterms:created xsi:type="dcterms:W3CDTF">2019-03-21T10:30:54Z</dcterms:created>
  <dcterms:modified xsi:type="dcterms:W3CDTF">2019-03-21T11:18:24Z</dcterms:modified>
</cp:coreProperties>
</file>