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87" r:id="rId3"/>
    <p:sldId id="277" r:id="rId4"/>
    <p:sldId id="311" r:id="rId5"/>
    <p:sldId id="297" r:id="rId6"/>
    <p:sldId id="310" r:id="rId7"/>
    <p:sldId id="285" r:id="rId8"/>
    <p:sldId id="295" r:id="rId9"/>
    <p:sldId id="307" r:id="rId10"/>
    <p:sldId id="308" r:id="rId11"/>
    <p:sldId id="289" r:id="rId12"/>
    <p:sldId id="288" r:id="rId13"/>
    <p:sldId id="290" r:id="rId14"/>
    <p:sldId id="291" r:id="rId15"/>
    <p:sldId id="292" r:id="rId16"/>
    <p:sldId id="293" r:id="rId17"/>
    <p:sldId id="294" r:id="rId18"/>
    <p:sldId id="296" r:id="rId19"/>
    <p:sldId id="309" r:id="rId20"/>
    <p:sldId id="298" r:id="rId21"/>
    <p:sldId id="299" r:id="rId22"/>
    <p:sldId id="303" r:id="rId23"/>
    <p:sldId id="304" r:id="rId24"/>
    <p:sldId id="301" r:id="rId25"/>
    <p:sldId id="302" r:id="rId26"/>
    <p:sldId id="300" r:id="rId27"/>
    <p:sldId id="305" r:id="rId28"/>
    <p:sldId id="306" r:id="rId29"/>
    <p:sldId id="278" r:id="rId30"/>
    <p:sldId id="312" r:id="rId31"/>
    <p:sldId id="265" r:id="rId32"/>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0">
          <p15:clr>
            <a:srgbClr val="A4A3A4"/>
          </p15:clr>
        </p15:guide>
        <p15:guide id="2" orient="horz" pos="2538">
          <p15:clr>
            <a:srgbClr val="A4A3A4"/>
          </p15:clr>
        </p15:guide>
        <p15:guide id="3" orient="horz" pos="2884">
          <p15:clr>
            <a:srgbClr val="A4A3A4"/>
          </p15:clr>
        </p15:guide>
        <p15:guide id="4" orient="horz" pos="838">
          <p15:clr>
            <a:srgbClr val="A4A3A4"/>
          </p15:clr>
        </p15:guide>
        <p15:guide id="5" orient="horz" pos="3113">
          <p15:clr>
            <a:srgbClr val="A4A3A4"/>
          </p15:clr>
        </p15:guide>
        <p15:guide id="6" pos="2880">
          <p15:clr>
            <a:srgbClr val="A4A3A4"/>
          </p15:clr>
        </p15:guide>
        <p15:guide id="7" pos="3728">
          <p15:clr>
            <a:srgbClr val="A4A3A4"/>
          </p15:clr>
        </p15:guide>
        <p15:guide id="8" pos="4717">
          <p15:clr>
            <a:srgbClr val="A4A3A4"/>
          </p15:clr>
        </p15:guide>
        <p15:guide id="9" pos="432">
          <p15:clr>
            <a:srgbClr val="A4A3A4"/>
          </p15:clr>
        </p15:guide>
        <p15:guide id="10" pos="53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8" autoAdjust="0"/>
    <p:restoredTop sz="94660" autoAdjust="0"/>
  </p:normalViewPr>
  <p:slideViewPr>
    <p:cSldViewPr snapToGrid="0" showGuides="1">
      <p:cViewPr varScale="1">
        <p:scale>
          <a:sx n="111" d="100"/>
          <a:sy n="111" d="100"/>
        </p:scale>
        <p:origin x="120" y="180"/>
      </p:cViewPr>
      <p:guideLst>
        <p:guide orient="horz" pos="490"/>
        <p:guide orient="horz" pos="2538"/>
        <p:guide orient="horz" pos="2884"/>
        <p:guide orient="horz" pos="838"/>
        <p:guide orient="horz" pos="3113"/>
        <p:guide pos="2880"/>
        <p:guide pos="3728"/>
        <p:guide pos="4717"/>
        <p:guide pos="432"/>
        <p:guide pos="53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55B13E-1739-447B-A95F-0E9A0408455D}" type="datetimeFigureOut">
              <a:rPr lang="nl-NL" smtClean="0"/>
              <a:t>19-3-2019</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C73640-248C-42AB-A8E4-2F756DF1F7DE}" type="slidenum">
              <a:rPr lang="nl-NL" smtClean="0"/>
              <a:t>‹nr.›</a:t>
            </a:fld>
            <a:endParaRPr lang="nl-NL"/>
          </a:p>
        </p:txBody>
      </p:sp>
    </p:spTree>
    <p:extLst>
      <p:ext uri="{BB962C8B-B14F-4D97-AF65-F5344CB8AC3E}">
        <p14:creationId xmlns:p14="http://schemas.microsoft.com/office/powerpoint/2010/main" val="44813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E8A06-223E-4391-84D0-5E1A24D94C76}" type="datetimeFigureOut">
              <a:rPr lang="nl-NL" smtClean="0"/>
              <a:t>19-3-2019</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4CAB2-1B75-4980-AD5C-8A7CC569C59B}" type="slidenum">
              <a:rPr lang="nl-NL" smtClean="0"/>
              <a:t>‹nr.›</a:t>
            </a:fld>
            <a:endParaRPr lang="nl-NL"/>
          </a:p>
        </p:txBody>
      </p:sp>
    </p:spTree>
    <p:extLst>
      <p:ext uri="{BB962C8B-B14F-4D97-AF65-F5344CB8AC3E}">
        <p14:creationId xmlns:p14="http://schemas.microsoft.com/office/powerpoint/2010/main" val="53585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Twee risicofactoren = 3x zo grote kans op psychische problemen</a:t>
            </a:r>
          </a:p>
          <a:p>
            <a:r>
              <a:rPr lang="nl-NL" sz="1200" b="0" i="0" u="none" strike="noStrike" kern="1200" baseline="0" dirty="0" smtClean="0">
                <a:solidFill>
                  <a:schemeClr val="tx1"/>
                </a:solidFill>
                <a:latin typeface="+mn-lt"/>
                <a:ea typeface="+mn-ea"/>
                <a:cs typeface="+mn-cs"/>
              </a:rPr>
              <a:t>Vier risicofactoren = Verdrievoudiging van de kans op het voorkomen van psychische problemen en gedragsproblemen bij kinderen.</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Vaak een lange, intergenerationele geschiedenis met hulpverlening</a:t>
            </a:r>
          </a:p>
          <a:p>
            <a:r>
              <a:rPr lang="nl-NL" sz="1200" b="0" i="0" u="none" strike="noStrike" kern="1200" baseline="0" dirty="0" smtClean="0">
                <a:solidFill>
                  <a:schemeClr val="tx1"/>
                </a:solidFill>
                <a:latin typeface="+mn-lt"/>
                <a:ea typeface="+mn-ea"/>
                <a:cs typeface="+mn-cs"/>
              </a:rPr>
              <a:t>Gevolg: wantrouwen </a:t>
            </a:r>
            <a:r>
              <a:rPr lang="nl-NL" sz="1200" b="0" i="0" u="none" strike="noStrike" kern="1200" baseline="0" dirty="0" err="1" smtClean="0">
                <a:solidFill>
                  <a:schemeClr val="tx1"/>
                </a:solidFill>
                <a:latin typeface="+mn-lt"/>
                <a:ea typeface="+mn-ea"/>
                <a:cs typeface="+mn-cs"/>
              </a:rPr>
              <a:t>tov</a:t>
            </a:r>
            <a:r>
              <a:rPr lang="nl-NL" sz="1200" b="0" i="0" u="none" strike="noStrike" kern="1200" baseline="0" dirty="0" smtClean="0">
                <a:solidFill>
                  <a:schemeClr val="tx1"/>
                </a:solidFill>
                <a:latin typeface="+mn-lt"/>
                <a:ea typeface="+mn-ea"/>
                <a:cs typeface="+mn-cs"/>
              </a:rPr>
              <a:t> hulpverleners</a:t>
            </a: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5</a:t>
            </a:fld>
            <a:endParaRPr lang="nl-NL"/>
          </a:p>
        </p:txBody>
      </p:sp>
    </p:spTree>
    <p:extLst>
      <p:ext uri="{BB962C8B-B14F-4D97-AF65-F5344CB8AC3E}">
        <p14:creationId xmlns:p14="http://schemas.microsoft.com/office/powerpoint/2010/main" val="119370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Wanneer geen behandeling voor de ouders ingezet kan worden, heeft dit gevolgen voor de integraliteit van de hulp en het bereiken van de gezinsdoelen.</a:t>
            </a:r>
          </a:p>
          <a:p>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28</a:t>
            </a:fld>
            <a:endParaRPr lang="nl-NL"/>
          </a:p>
        </p:txBody>
      </p:sp>
    </p:spTree>
    <p:extLst>
      <p:ext uri="{BB962C8B-B14F-4D97-AF65-F5344CB8AC3E}">
        <p14:creationId xmlns:p14="http://schemas.microsoft.com/office/powerpoint/2010/main" val="13938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Partners</a:t>
            </a:r>
            <a:r>
              <a:rPr lang="nl-NL" baseline="0" dirty="0" smtClean="0"/>
              <a:t> in Den Haag: Oorspronkelijk William </a:t>
            </a:r>
            <a:r>
              <a:rPr lang="nl-NL" baseline="0" dirty="0" err="1" smtClean="0"/>
              <a:t>Schrikker</a:t>
            </a:r>
            <a:r>
              <a:rPr lang="nl-NL" baseline="0" dirty="0" smtClean="0"/>
              <a:t> Groep, JB-West en Horizon als partners. William </a:t>
            </a:r>
            <a:r>
              <a:rPr lang="nl-NL" baseline="0" dirty="0" err="1" smtClean="0"/>
              <a:t>Schrikker</a:t>
            </a:r>
            <a:r>
              <a:rPr lang="nl-NL" baseline="0" dirty="0" smtClean="0"/>
              <a:t> Groep niet meer.</a:t>
            </a:r>
          </a:p>
          <a:p>
            <a:endParaRPr lang="nl-NL" baseline="0" dirty="0" smtClean="0"/>
          </a:p>
          <a:p>
            <a:r>
              <a:rPr lang="nl-NL" baseline="0" dirty="0" smtClean="0"/>
              <a:t>Partners in Zoetermeer: Jeugdformaat, Horizon, </a:t>
            </a:r>
            <a:r>
              <a:rPr lang="nl-NL" baseline="0" dirty="0" err="1" smtClean="0"/>
              <a:t>Ipse</a:t>
            </a:r>
            <a:r>
              <a:rPr lang="nl-NL" baseline="0" dirty="0" smtClean="0"/>
              <a:t> de Brugge, </a:t>
            </a:r>
            <a:r>
              <a:rPr lang="nl-NL" baseline="0" dirty="0" err="1" smtClean="0"/>
              <a:t>Middin</a:t>
            </a:r>
            <a:r>
              <a:rPr lang="nl-NL" baseline="0" dirty="0" smtClean="0"/>
              <a:t>, JB-W, </a:t>
            </a: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7</a:t>
            </a:fld>
            <a:endParaRPr lang="nl-NL"/>
          </a:p>
        </p:txBody>
      </p:sp>
    </p:spTree>
    <p:extLst>
      <p:ext uri="{BB962C8B-B14F-4D97-AF65-F5344CB8AC3E}">
        <p14:creationId xmlns:p14="http://schemas.microsoft.com/office/powerpoint/2010/main" val="221365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Adversed</a:t>
            </a:r>
            <a:r>
              <a:rPr lang="nl-NL" dirty="0" smtClean="0"/>
              <a:t> </a:t>
            </a:r>
            <a:r>
              <a:rPr lang="nl-NL" dirty="0" err="1" smtClean="0"/>
              <a:t>Childhood</a:t>
            </a:r>
            <a:r>
              <a:rPr lang="nl-NL" dirty="0" smtClean="0"/>
              <a:t> </a:t>
            </a:r>
            <a:r>
              <a:rPr lang="nl-NL" dirty="0" err="1" smtClean="0"/>
              <a:t>Experiences</a:t>
            </a: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10</a:t>
            </a:fld>
            <a:endParaRPr lang="nl-NL"/>
          </a:p>
        </p:txBody>
      </p:sp>
    </p:spTree>
    <p:extLst>
      <p:ext uri="{BB962C8B-B14F-4D97-AF65-F5344CB8AC3E}">
        <p14:creationId xmlns:p14="http://schemas.microsoft.com/office/powerpoint/2010/main" val="54576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Gevolgen:</a:t>
            </a:r>
            <a:r>
              <a:rPr lang="nl-NL" baseline="0" dirty="0" smtClean="0"/>
              <a:t> </a:t>
            </a:r>
          </a:p>
          <a:p>
            <a:pPr marL="171450" indent="-171450">
              <a:buFontTx/>
              <a:buChar char="-"/>
            </a:pPr>
            <a:r>
              <a:rPr lang="nl-NL" baseline="0" dirty="0" smtClean="0"/>
              <a:t>broertje destijds uit huis geplaatst.</a:t>
            </a:r>
          </a:p>
          <a:p>
            <a:pPr marL="171450" indent="-171450">
              <a:buFontTx/>
              <a:buChar char="-"/>
            </a:pPr>
            <a:r>
              <a:rPr lang="nl-NL" baseline="0" dirty="0" smtClean="0"/>
              <a:t>Priscilla koos ervoor naar een woongroep van Jeugdformaat te gaan</a:t>
            </a: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12</a:t>
            </a:fld>
            <a:endParaRPr lang="nl-NL"/>
          </a:p>
        </p:txBody>
      </p:sp>
    </p:spTree>
    <p:extLst>
      <p:ext uri="{BB962C8B-B14F-4D97-AF65-F5344CB8AC3E}">
        <p14:creationId xmlns:p14="http://schemas.microsoft.com/office/powerpoint/2010/main" val="147655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smtClean="0"/>
              <a:t>16.000 schulden overgenomen.</a:t>
            </a:r>
          </a:p>
          <a:p>
            <a:pPr>
              <a:buFontTx/>
              <a:buChar char="-"/>
            </a:pPr>
            <a:r>
              <a:rPr lang="nl-NL" sz="1200" dirty="0" smtClean="0"/>
              <a:t>Voorwaarde: hervatting schoolgang / </a:t>
            </a:r>
            <a:r>
              <a:rPr lang="nl-NL" sz="1200" dirty="0" err="1" smtClean="0"/>
              <a:t>full-time</a:t>
            </a:r>
            <a:r>
              <a:rPr lang="nl-NL" sz="1200" dirty="0" smtClean="0"/>
              <a:t> baan</a:t>
            </a:r>
          </a:p>
          <a:p>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14</a:t>
            </a:fld>
            <a:endParaRPr lang="nl-NL"/>
          </a:p>
        </p:txBody>
      </p:sp>
    </p:spTree>
    <p:extLst>
      <p:ext uri="{BB962C8B-B14F-4D97-AF65-F5344CB8AC3E}">
        <p14:creationId xmlns:p14="http://schemas.microsoft.com/office/powerpoint/2010/main" val="1616019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smtClean="0"/>
              <a:t>David toonde zich onbetrouwbaar in nakomen afspraken; teleurstelling</a:t>
            </a:r>
            <a:r>
              <a:rPr lang="nl-NL" sz="1200" baseline="0" dirty="0" smtClean="0"/>
              <a:t> en boosheid bij </a:t>
            </a:r>
            <a:r>
              <a:rPr lang="nl-NL" sz="1200" baseline="0" dirty="0" err="1" smtClean="0"/>
              <a:t>Dilano</a:t>
            </a:r>
            <a:endParaRPr lang="nl-NL" sz="1200" baseline="0" dirty="0" smtClean="0"/>
          </a:p>
          <a:p>
            <a:pPr marL="0" indent="0">
              <a:buNone/>
            </a:pPr>
            <a:r>
              <a:rPr lang="nl-NL" sz="1200" baseline="0" dirty="0" smtClean="0"/>
              <a:t>Maakte opvoeding moeilijker voor Priscilla; contact voor 2 maanden gestopt vanuit JB.</a:t>
            </a:r>
          </a:p>
          <a:p>
            <a:pPr marL="0" indent="0">
              <a:buNone/>
            </a:pPr>
            <a:endParaRPr lang="nl-NL" sz="1200" baseline="0" dirty="0" smtClean="0"/>
          </a:p>
          <a:p>
            <a:pPr marL="0" indent="0">
              <a:buNone/>
            </a:pPr>
            <a:r>
              <a:rPr lang="nl-NL" sz="1200" baseline="0" dirty="0" smtClean="0"/>
              <a:t>Priscilla; </a:t>
            </a:r>
          </a:p>
          <a:p>
            <a:pPr marL="0" indent="0">
              <a:buNone/>
            </a:pPr>
            <a:r>
              <a:rPr lang="nl-NL" sz="1200" baseline="0" dirty="0" smtClean="0"/>
              <a:t>vergroten </a:t>
            </a:r>
            <a:r>
              <a:rPr lang="nl-NL" sz="1200" baseline="0" dirty="0" err="1" smtClean="0"/>
              <a:t>emo</a:t>
            </a:r>
            <a:r>
              <a:rPr lang="nl-NL" sz="1200" baseline="0" dirty="0" smtClean="0"/>
              <a:t>-reg </a:t>
            </a:r>
            <a:r>
              <a:rPr lang="nl-NL" sz="1200" baseline="0" dirty="0" smtClean="0">
                <a:sym typeface="Wingdings" panose="05000000000000000000" pitchFamily="2" charset="2"/>
              </a:rPr>
              <a:t> minder blowen</a:t>
            </a:r>
          </a:p>
          <a:p>
            <a:pPr marL="0" indent="0">
              <a:buNone/>
            </a:pPr>
            <a:r>
              <a:rPr lang="nl-NL" sz="1200" baseline="0" dirty="0" smtClean="0">
                <a:sym typeface="Wingdings" panose="05000000000000000000" pitchFamily="2" charset="2"/>
              </a:rPr>
              <a:t>Vergroten </a:t>
            </a:r>
            <a:r>
              <a:rPr lang="nl-NL" sz="1200" baseline="0" dirty="0" err="1" smtClean="0">
                <a:sym typeface="Wingdings" panose="05000000000000000000" pitchFamily="2" charset="2"/>
              </a:rPr>
              <a:t>emo</a:t>
            </a:r>
            <a:r>
              <a:rPr lang="nl-NL" sz="1200" baseline="0" dirty="0" smtClean="0">
                <a:sym typeface="Wingdings" panose="05000000000000000000" pitchFamily="2" charset="2"/>
              </a:rPr>
              <a:t>-reg  minder boos richting </a:t>
            </a:r>
            <a:r>
              <a:rPr lang="nl-NL" sz="1200" baseline="0" dirty="0" err="1" smtClean="0">
                <a:sym typeface="Wingdings" panose="05000000000000000000" pitchFamily="2" charset="2"/>
              </a:rPr>
              <a:t>Dilano</a:t>
            </a: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15</a:t>
            </a:fld>
            <a:endParaRPr lang="nl-NL"/>
          </a:p>
        </p:txBody>
      </p:sp>
    </p:spTree>
    <p:extLst>
      <p:ext uri="{BB962C8B-B14F-4D97-AF65-F5344CB8AC3E}">
        <p14:creationId xmlns:p14="http://schemas.microsoft.com/office/powerpoint/2010/main" val="382412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16</a:t>
            </a:fld>
            <a:endParaRPr lang="nl-NL"/>
          </a:p>
        </p:txBody>
      </p:sp>
    </p:spTree>
    <p:extLst>
      <p:ext uri="{BB962C8B-B14F-4D97-AF65-F5344CB8AC3E}">
        <p14:creationId xmlns:p14="http://schemas.microsoft.com/office/powerpoint/2010/main" val="354406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smtClean="0"/>
              <a:t>Diagnostiek / behandeling liep niet, moeder voelde zich niet gehoord.</a:t>
            </a:r>
          </a:p>
          <a:p>
            <a:pPr marL="0" indent="0">
              <a:buNone/>
            </a:pPr>
            <a:r>
              <a:rPr lang="nl-NL" sz="1200" dirty="0" smtClean="0"/>
              <a:t>EMDR gestart, niet afgemaakt. Diagnoses</a:t>
            </a:r>
            <a:r>
              <a:rPr lang="nl-NL" sz="1200" baseline="0" dirty="0" smtClean="0"/>
              <a:t> ASS en hechting wisselen elkaar af, geen duidelijkheid</a:t>
            </a: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17</a:t>
            </a:fld>
            <a:endParaRPr lang="nl-NL"/>
          </a:p>
        </p:txBody>
      </p:sp>
    </p:spTree>
    <p:extLst>
      <p:ext uri="{BB962C8B-B14F-4D97-AF65-F5344CB8AC3E}">
        <p14:creationId xmlns:p14="http://schemas.microsoft.com/office/powerpoint/2010/main" val="201223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DC84CAB2-1B75-4980-AD5C-8A7CC569C59B}" type="slidenum">
              <a:rPr lang="nl-NL" smtClean="0"/>
              <a:t>18</a:t>
            </a:fld>
            <a:endParaRPr lang="nl-NL"/>
          </a:p>
        </p:txBody>
      </p:sp>
    </p:spTree>
    <p:extLst>
      <p:ext uri="{BB962C8B-B14F-4D97-AF65-F5344CB8AC3E}">
        <p14:creationId xmlns:p14="http://schemas.microsoft.com/office/powerpoint/2010/main" val="160087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42926" y="4567559"/>
            <a:ext cx="4029075" cy="368687"/>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49174" y="4562773"/>
            <a:ext cx="3373126" cy="378258"/>
          </a:xfrm>
          <a:prstGeom prst="rect">
            <a:avLst/>
          </a:prstGeom>
        </p:spPr>
      </p:pic>
    </p:spTree>
    <p:extLst>
      <p:ext uri="{BB962C8B-B14F-4D97-AF65-F5344CB8AC3E}">
        <p14:creationId xmlns:p14="http://schemas.microsoft.com/office/powerpoint/2010/main" val="139833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579135" y="342214"/>
            <a:ext cx="7920000" cy="583337"/>
          </a:xfrm>
        </p:spPr>
        <p:txBody>
          <a:bodyPr/>
          <a:lstStyle/>
          <a:p>
            <a:r>
              <a:rPr lang="nl-NL" smtClean="0"/>
              <a:t>Klik om de stijl te bewerken</a:t>
            </a:r>
            <a:endParaRPr lang="nl-NL" dirty="0"/>
          </a:p>
        </p:txBody>
      </p:sp>
      <p:sp>
        <p:nvSpPr>
          <p:cNvPr id="3" name="Content Placeholder 2"/>
          <p:cNvSpPr>
            <a:spLocks noGrp="1"/>
          </p:cNvSpPr>
          <p:nvPr>
            <p:ph idx="1"/>
          </p:nvPr>
        </p:nvSpPr>
        <p:spPr>
          <a:xfrm>
            <a:off x="579135" y="1073988"/>
            <a:ext cx="7920880" cy="328369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11898589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Care">
    <p:spTree>
      <p:nvGrpSpPr>
        <p:cNvPr id="1" name=""/>
        <p:cNvGrpSpPr/>
        <p:nvPr/>
      </p:nvGrpSpPr>
      <p:grpSpPr>
        <a:xfrm>
          <a:off x="0" y="0"/>
          <a:ext cx="0" cy="0"/>
          <a:chOff x="0" y="0"/>
          <a:chExt cx="0" cy="0"/>
        </a:xfrm>
      </p:grpSpPr>
      <p:sp>
        <p:nvSpPr>
          <p:cNvPr id="2" name="Title 1"/>
          <p:cNvSpPr>
            <a:spLocks noGrp="1"/>
          </p:cNvSpPr>
          <p:nvPr>
            <p:ph type="title"/>
          </p:nvPr>
        </p:nvSpPr>
        <p:spPr>
          <a:xfrm>
            <a:off x="579135" y="342214"/>
            <a:ext cx="7920000" cy="583337"/>
          </a:xfrm>
        </p:spPr>
        <p:txBody>
          <a:bodyPr/>
          <a:lstStyle/>
          <a:p>
            <a:r>
              <a:rPr lang="nl-NL" smtClean="0"/>
              <a:t>Klik om de stijl te bewerken</a:t>
            </a:r>
            <a:endParaRPr lang="nl-NL" dirty="0"/>
          </a:p>
        </p:txBody>
      </p:sp>
      <p:sp>
        <p:nvSpPr>
          <p:cNvPr id="3" name="Content Placeholder 2"/>
          <p:cNvSpPr>
            <a:spLocks noGrp="1"/>
          </p:cNvSpPr>
          <p:nvPr>
            <p:ph idx="1"/>
          </p:nvPr>
        </p:nvSpPr>
        <p:spPr>
          <a:xfrm>
            <a:off x="579135" y="1073988"/>
            <a:ext cx="7920880" cy="328369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929" y="4643002"/>
            <a:ext cx="1018494" cy="363402"/>
          </a:xfrm>
          <a:prstGeom prst="rect">
            <a:avLst/>
          </a:prstGeom>
        </p:spPr>
      </p:pic>
    </p:spTree>
    <p:extLst>
      <p:ext uri="{BB962C8B-B14F-4D97-AF65-F5344CB8AC3E}">
        <p14:creationId xmlns:p14="http://schemas.microsoft.com/office/powerpoint/2010/main" val="97749730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Red">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9135" y="342214"/>
            <a:ext cx="7920000" cy="583337"/>
          </a:xfrm>
        </p:spPr>
        <p:txBody>
          <a:bodyPr/>
          <a:lstStyle>
            <a:lvl1pPr>
              <a:defRPr>
                <a:solidFill>
                  <a:schemeClr val="bg1"/>
                </a:solidFill>
              </a:defRPr>
            </a:lvl1pPr>
          </a:lstStyle>
          <a:p>
            <a:r>
              <a:rPr lang="nl-NL" smtClean="0"/>
              <a:t>Klik om de stijl te bewerken</a:t>
            </a:r>
            <a:endParaRPr lang="nl-NL" dirty="0"/>
          </a:p>
        </p:txBody>
      </p:sp>
      <p:sp>
        <p:nvSpPr>
          <p:cNvPr id="3" name="Content Placeholder 2"/>
          <p:cNvSpPr>
            <a:spLocks noGrp="1"/>
          </p:cNvSpPr>
          <p:nvPr>
            <p:ph idx="1"/>
          </p:nvPr>
        </p:nvSpPr>
        <p:spPr bwMode="gray">
          <a:xfrm>
            <a:off x="579135" y="1073988"/>
            <a:ext cx="7920880" cy="3283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26073431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Red Care">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9135" y="342214"/>
            <a:ext cx="7920000" cy="583337"/>
          </a:xfrm>
        </p:spPr>
        <p:txBody>
          <a:bodyPr/>
          <a:lstStyle>
            <a:lvl1pPr>
              <a:defRPr>
                <a:solidFill>
                  <a:schemeClr val="bg1"/>
                </a:solidFill>
              </a:defRPr>
            </a:lvl1pPr>
          </a:lstStyle>
          <a:p>
            <a:r>
              <a:rPr lang="nl-NL" smtClean="0"/>
              <a:t>Klik om de stijl te bewerken</a:t>
            </a:r>
            <a:endParaRPr lang="nl-NL" dirty="0"/>
          </a:p>
        </p:txBody>
      </p:sp>
      <p:sp>
        <p:nvSpPr>
          <p:cNvPr id="3" name="Content Placeholder 2"/>
          <p:cNvSpPr>
            <a:spLocks noGrp="1"/>
          </p:cNvSpPr>
          <p:nvPr>
            <p:ph idx="1"/>
          </p:nvPr>
        </p:nvSpPr>
        <p:spPr bwMode="gray">
          <a:xfrm>
            <a:off x="579135" y="1073988"/>
            <a:ext cx="7920880" cy="3283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929" y="4643002"/>
            <a:ext cx="1018494" cy="363402"/>
          </a:xfrm>
          <a:prstGeom prst="rect">
            <a:avLst/>
          </a:prstGeom>
        </p:spPr>
      </p:pic>
    </p:spTree>
    <p:extLst>
      <p:ext uri="{BB962C8B-B14F-4D97-AF65-F5344CB8AC3E}">
        <p14:creationId xmlns:p14="http://schemas.microsoft.com/office/powerpoint/2010/main" val="31379133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9135" y="342214"/>
            <a:ext cx="7920000" cy="583337"/>
          </a:xfrm>
        </p:spPr>
        <p:txBody>
          <a:bodyPr/>
          <a:lstStyle/>
          <a:p>
            <a:r>
              <a:rPr lang="nl-NL" smtClean="0"/>
              <a:t>Klik om de stijl te bewerken</a:t>
            </a:r>
            <a:endParaRPr lang="nl-NL" dirty="0"/>
          </a:p>
        </p:txBody>
      </p:sp>
      <p:sp>
        <p:nvSpPr>
          <p:cNvPr id="3" name="Content Placeholder 2"/>
          <p:cNvSpPr>
            <a:spLocks noGrp="1"/>
          </p:cNvSpPr>
          <p:nvPr>
            <p:ph idx="1"/>
          </p:nvPr>
        </p:nvSpPr>
        <p:spPr>
          <a:xfrm>
            <a:off x="4013424" y="1093443"/>
            <a:ext cx="4512530" cy="3218849"/>
          </a:xfrm>
        </p:spPr>
        <p:txBody>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
        <p:nvSpPr>
          <p:cNvPr id="8" name="Picture Placeholder 2"/>
          <p:cNvSpPr>
            <a:spLocks noGrp="1"/>
          </p:cNvSpPr>
          <p:nvPr>
            <p:ph type="pic" idx="13"/>
          </p:nvPr>
        </p:nvSpPr>
        <p:spPr>
          <a:xfrm>
            <a:off x="688110" y="1167044"/>
            <a:ext cx="3003999" cy="2250607"/>
          </a:xfrm>
          <a:solidFill>
            <a:schemeClr val="bg2"/>
          </a:solidFill>
        </p:spPr>
        <p:txBody>
          <a:bodyPr/>
          <a:lstStyle>
            <a:lvl1pPr marL="0" indent="0">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Tree>
    <p:extLst>
      <p:ext uri="{BB962C8B-B14F-4D97-AF65-F5344CB8AC3E}">
        <p14:creationId xmlns:p14="http://schemas.microsoft.com/office/powerpoint/2010/main" val="21460201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5391510" y="0"/>
            <a:ext cx="3752490" cy="4571865"/>
          </a:xfrm>
          <a:blipFill dpi="0" rotWithShape="1">
            <a:blip r:embed="rId2"/>
            <a:srcRect/>
            <a:stretch>
              <a:fillRect/>
            </a:stretch>
          </a:blipFill>
        </p:spPr>
        <p:txBody>
          <a:bodyPr/>
          <a:lstStyle>
            <a:lvl1pPr marL="0" indent="0">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2" name="Title 1"/>
          <p:cNvSpPr>
            <a:spLocks noGrp="1"/>
          </p:cNvSpPr>
          <p:nvPr>
            <p:ph type="title"/>
          </p:nvPr>
        </p:nvSpPr>
        <p:spPr>
          <a:xfrm>
            <a:off x="579135" y="342214"/>
            <a:ext cx="4538410" cy="583200"/>
          </a:xfrm>
        </p:spPr>
        <p:txBody>
          <a:bodyPr/>
          <a:lstStyle/>
          <a:p>
            <a:r>
              <a:rPr lang="nl-NL" smtClean="0"/>
              <a:t>Klik om de stijl te bewerken</a:t>
            </a:r>
            <a:endParaRPr lang="nl-NL" dirty="0"/>
          </a:p>
        </p:txBody>
      </p:sp>
      <p:sp>
        <p:nvSpPr>
          <p:cNvPr id="3" name="Content Placeholder 2"/>
          <p:cNvSpPr>
            <a:spLocks noGrp="1"/>
          </p:cNvSpPr>
          <p:nvPr>
            <p:ph idx="1"/>
          </p:nvPr>
        </p:nvSpPr>
        <p:spPr>
          <a:xfrm>
            <a:off x="579135" y="1073988"/>
            <a:ext cx="4537055" cy="328369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42888329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332262" y="607734"/>
            <a:ext cx="4508231" cy="3575160"/>
          </a:xfrm>
          <a:solidFill>
            <a:schemeClr val="bg1"/>
          </a:solidFill>
        </p:spPr>
        <p:txBody>
          <a:bodyPr lIns="360000" tIns="1008000" rIns="360000" bIns="360000" anchor="t" anchorCtr="0"/>
          <a:lstStyle>
            <a:lvl1pPr marL="0" indent="0">
              <a:spcBef>
                <a:spcPts val="0"/>
              </a:spcBef>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
        <p:nvSpPr>
          <p:cNvPr id="2" name="Title 1"/>
          <p:cNvSpPr>
            <a:spLocks noGrp="1"/>
          </p:cNvSpPr>
          <p:nvPr>
            <p:ph type="title" hasCustomPrompt="1"/>
          </p:nvPr>
        </p:nvSpPr>
        <p:spPr>
          <a:xfrm>
            <a:off x="3332260" y="607734"/>
            <a:ext cx="4506938" cy="807005"/>
          </a:xfrm>
          <a:noFill/>
        </p:spPr>
        <p:txBody>
          <a:bodyPr wrap="square" lIns="360000" tIns="342000" rIns="360000" anchor="t">
            <a:spAutoFit/>
          </a:bodyPr>
          <a:lstStyle>
            <a:lvl1pPr algn="l">
              <a:defRPr sz="3000" b="1" cap="none" baseline="0">
                <a:solidFill>
                  <a:schemeClr val="tx2"/>
                </a:solidFill>
              </a:defRPr>
            </a:lvl1pPr>
          </a:lstStyle>
          <a:p>
            <a:r>
              <a:rPr lang="en-US" dirty="0" smtClean="0"/>
              <a:t>Click to edit title</a:t>
            </a:r>
            <a:endParaRPr lang="nl-NL" dirty="0"/>
          </a:p>
        </p:txBody>
      </p:sp>
    </p:spTree>
    <p:extLst>
      <p:ext uri="{BB962C8B-B14F-4D97-AF65-F5344CB8AC3E}">
        <p14:creationId xmlns:p14="http://schemas.microsoft.com/office/powerpoint/2010/main" val="4479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332262" y="607734"/>
            <a:ext cx="4508231" cy="3575160"/>
          </a:xfrm>
          <a:solidFill>
            <a:schemeClr val="bg1"/>
          </a:solidFill>
        </p:spPr>
        <p:txBody>
          <a:bodyPr lIns="360000" tIns="1008000" rIns="360000" bIns="360000" anchor="t" anchorCtr="0"/>
          <a:lstStyle>
            <a:lvl1pPr marL="0" indent="0">
              <a:spcBef>
                <a:spcPts val="0"/>
              </a:spcBef>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
        <p:nvSpPr>
          <p:cNvPr id="2" name="Title 1"/>
          <p:cNvSpPr>
            <a:spLocks noGrp="1"/>
          </p:cNvSpPr>
          <p:nvPr>
            <p:ph type="title" hasCustomPrompt="1"/>
          </p:nvPr>
        </p:nvSpPr>
        <p:spPr>
          <a:xfrm>
            <a:off x="3332260" y="607734"/>
            <a:ext cx="4506938" cy="807005"/>
          </a:xfrm>
          <a:noFill/>
        </p:spPr>
        <p:txBody>
          <a:bodyPr wrap="square" lIns="360000" tIns="342000" rIns="360000" anchor="t">
            <a:spAutoFit/>
          </a:bodyPr>
          <a:lstStyle>
            <a:lvl1pPr algn="l">
              <a:defRPr sz="3000" b="1" cap="none" baseline="0">
                <a:solidFill>
                  <a:schemeClr val="tx2"/>
                </a:solidFill>
              </a:defRPr>
            </a:lvl1pPr>
          </a:lstStyle>
          <a:p>
            <a:r>
              <a:rPr lang="en-US" dirty="0" smtClean="0"/>
              <a:t>Click to edit title</a:t>
            </a:r>
            <a:endParaRPr lang="nl-NL" dirty="0"/>
          </a:p>
        </p:txBody>
      </p:sp>
    </p:spTree>
    <p:extLst>
      <p:ext uri="{BB962C8B-B14F-4D97-AF65-F5344CB8AC3E}">
        <p14:creationId xmlns:p14="http://schemas.microsoft.com/office/powerpoint/2010/main" val="345985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332262" y="607734"/>
            <a:ext cx="4508231" cy="3575160"/>
          </a:xfrm>
          <a:solidFill>
            <a:schemeClr val="bg1"/>
          </a:solidFill>
        </p:spPr>
        <p:txBody>
          <a:bodyPr lIns="360000" tIns="1008000" rIns="360000" bIns="360000" anchor="t" anchorCtr="0"/>
          <a:lstStyle>
            <a:lvl1pPr marL="0" indent="0">
              <a:spcBef>
                <a:spcPts val="0"/>
              </a:spcBef>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
        <p:nvSpPr>
          <p:cNvPr id="2" name="Title 1"/>
          <p:cNvSpPr>
            <a:spLocks noGrp="1"/>
          </p:cNvSpPr>
          <p:nvPr>
            <p:ph type="title" hasCustomPrompt="1"/>
          </p:nvPr>
        </p:nvSpPr>
        <p:spPr>
          <a:xfrm>
            <a:off x="3332260" y="607734"/>
            <a:ext cx="4506938" cy="807005"/>
          </a:xfrm>
          <a:noFill/>
        </p:spPr>
        <p:txBody>
          <a:bodyPr wrap="square" lIns="360000" tIns="342000" rIns="360000" anchor="t">
            <a:spAutoFit/>
          </a:bodyPr>
          <a:lstStyle>
            <a:lvl1pPr algn="l">
              <a:defRPr sz="3000" b="1" cap="none" baseline="0">
                <a:solidFill>
                  <a:schemeClr val="tx2"/>
                </a:solidFill>
              </a:defRPr>
            </a:lvl1pPr>
          </a:lstStyle>
          <a:p>
            <a:r>
              <a:rPr lang="en-US" dirty="0" smtClean="0"/>
              <a:t>Click to edit title</a:t>
            </a:r>
            <a:endParaRPr lang="nl-NL" dirty="0"/>
          </a:p>
        </p:txBody>
      </p:sp>
    </p:spTree>
    <p:extLst>
      <p:ext uri="{BB962C8B-B14F-4D97-AF65-F5344CB8AC3E}">
        <p14:creationId xmlns:p14="http://schemas.microsoft.com/office/powerpoint/2010/main" val="345985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332262" y="607734"/>
            <a:ext cx="4508231" cy="3575160"/>
          </a:xfrm>
          <a:solidFill>
            <a:schemeClr val="bg1"/>
          </a:solidFill>
        </p:spPr>
        <p:txBody>
          <a:bodyPr lIns="360000" tIns="1008000" rIns="360000" bIns="360000" anchor="t" anchorCtr="0"/>
          <a:lstStyle>
            <a:lvl1pPr marL="0" indent="0">
              <a:spcBef>
                <a:spcPts val="0"/>
              </a:spcBef>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
        <p:nvSpPr>
          <p:cNvPr id="2" name="Title 1"/>
          <p:cNvSpPr>
            <a:spLocks noGrp="1"/>
          </p:cNvSpPr>
          <p:nvPr>
            <p:ph type="title" hasCustomPrompt="1"/>
          </p:nvPr>
        </p:nvSpPr>
        <p:spPr>
          <a:xfrm>
            <a:off x="3332260" y="607734"/>
            <a:ext cx="4506938" cy="807005"/>
          </a:xfrm>
          <a:noFill/>
        </p:spPr>
        <p:txBody>
          <a:bodyPr wrap="square" lIns="360000" tIns="342000" rIns="360000" anchor="t">
            <a:spAutoFit/>
          </a:bodyPr>
          <a:lstStyle>
            <a:lvl1pPr algn="l">
              <a:defRPr sz="3000" b="1" cap="none" baseline="0">
                <a:solidFill>
                  <a:schemeClr val="tx2"/>
                </a:solidFill>
              </a:defRPr>
            </a:lvl1pPr>
          </a:lstStyle>
          <a:p>
            <a:r>
              <a:rPr lang="en-US" dirty="0" smtClean="0"/>
              <a:t>Click to edit title</a:t>
            </a:r>
            <a:endParaRPr lang="nl-NL" dirty="0"/>
          </a:p>
        </p:txBody>
      </p:sp>
    </p:spTree>
    <p:extLst>
      <p:ext uri="{BB962C8B-B14F-4D97-AF65-F5344CB8AC3E}">
        <p14:creationId xmlns:p14="http://schemas.microsoft.com/office/powerpoint/2010/main" val="345985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42926" y="4567559"/>
            <a:ext cx="4029075" cy="368687"/>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49174" y="4562773"/>
            <a:ext cx="3373126" cy="378258"/>
          </a:xfrm>
          <a:prstGeom prst="rect">
            <a:avLst/>
          </a:prstGeom>
        </p:spPr>
      </p:pic>
    </p:spTree>
    <p:extLst>
      <p:ext uri="{BB962C8B-B14F-4D97-AF65-F5344CB8AC3E}">
        <p14:creationId xmlns:p14="http://schemas.microsoft.com/office/powerpoint/2010/main" val="15065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35" y="342214"/>
            <a:ext cx="7920000" cy="583200"/>
          </a:xfrm>
        </p:spPr>
        <p:txBody>
          <a:bodyPr/>
          <a:lstStyle>
            <a:lvl1pPr>
              <a:defRPr>
                <a:solidFill>
                  <a:schemeClr val="tx2"/>
                </a:solidFill>
              </a:defRPr>
            </a:lvl1pPr>
          </a:lstStyle>
          <a:p>
            <a:r>
              <a:rPr lang="nl-NL" smtClean="0"/>
              <a:t>Klik om de stijl te bewerken</a:t>
            </a:r>
            <a:endParaRPr lang="nl-NL" dirty="0"/>
          </a:p>
        </p:txBody>
      </p:sp>
      <p:sp>
        <p:nvSpPr>
          <p:cNvPr id="3" name="Content Placeholder 2"/>
          <p:cNvSpPr>
            <a:spLocks noGrp="1"/>
          </p:cNvSpPr>
          <p:nvPr>
            <p:ph sz="half" idx="1"/>
          </p:nvPr>
        </p:nvSpPr>
        <p:spPr>
          <a:xfrm>
            <a:off x="579135" y="1073990"/>
            <a:ext cx="3746431" cy="328369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2"/>
                </a:solidFill>
              </a:defRPr>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Content Placeholder 3"/>
          <p:cNvSpPr>
            <a:spLocks noGrp="1"/>
          </p:cNvSpPr>
          <p:nvPr>
            <p:ph sz="half" idx="2"/>
          </p:nvPr>
        </p:nvSpPr>
        <p:spPr>
          <a:xfrm>
            <a:off x="4468240" y="1073990"/>
            <a:ext cx="3746431" cy="3283698"/>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2"/>
                </a:solidFill>
              </a:defRPr>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32121368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Red">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9135" y="342214"/>
            <a:ext cx="7920000" cy="583200"/>
          </a:xfrm>
        </p:spPr>
        <p:txBody>
          <a:bodyPr/>
          <a:lstStyle>
            <a:lvl1pPr>
              <a:defRPr>
                <a:solidFill>
                  <a:schemeClr val="bg1"/>
                </a:solidFill>
              </a:defRPr>
            </a:lvl1pPr>
          </a:lstStyle>
          <a:p>
            <a:r>
              <a:rPr lang="nl-NL" smtClean="0"/>
              <a:t>Klik om de stijl te bewerken</a:t>
            </a:r>
            <a:endParaRPr lang="nl-NL" dirty="0"/>
          </a:p>
        </p:txBody>
      </p:sp>
      <p:sp>
        <p:nvSpPr>
          <p:cNvPr id="3" name="Content Placeholder 2"/>
          <p:cNvSpPr>
            <a:spLocks noGrp="1"/>
          </p:cNvSpPr>
          <p:nvPr>
            <p:ph sz="half" idx="1"/>
          </p:nvPr>
        </p:nvSpPr>
        <p:spPr bwMode="gray">
          <a:xfrm>
            <a:off x="579135" y="1073990"/>
            <a:ext cx="3746431" cy="3283698"/>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Content Placeholder 3"/>
          <p:cNvSpPr>
            <a:spLocks noGrp="1"/>
          </p:cNvSpPr>
          <p:nvPr>
            <p:ph sz="half" idx="2"/>
          </p:nvPr>
        </p:nvSpPr>
        <p:spPr bwMode="gray">
          <a:xfrm>
            <a:off x="4468240" y="1073990"/>
            <a:ext cx="3746431" cy="3283698"/>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42169465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226951655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346349782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35" y="991436"/>
            <a:ext cx="5814000" cy="603647"/>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29C284-F7AA-41B9-9813-0888F00E0D72}" type="slidenum">
              <a:rPr lang="nl-NL" smtClean="0"/>
              <a:t>‹nr.›</a:t>
            </a:fld>
            <a:endParaRPr lang="nl-NL"/>
          </a:p>
        </p:txBody>
      </p:sp>
      <p:sp>
        <p:nvSpPr>
          <p:cNvPr id="8" name="Title 1"/>
          <p:cNvSpPr>
            <a:spLocks noGrp="1"/>
          </p:cNvSpPr>
          <p:nvPr>
            <p:ph type="title"/>
          </p:nvPr>
        </p:nvSpPr>
        <p:spPr>
          <a:xfrm>
            <a:off x="579135" y="342214"/>
            <a:ext cx="5814000" cy="583337"/>
          </a:xfrm>
        </p:spPr>
        <p:txBody>
          <a:bodyPr/>
          <a:lstStyle/>
          <a:p>
            <a:r>
              <a:rPr lang="nl-NL" smtClean="0"/>
              <a:t>Klik om de stijl te bewerken</a:t>
            </a:r>
            <a:endParaRPr lang="nl-NL" dirty="0"/>
          </a:p>
        </p:txBody>
      </p:sp>
      <p:sp>
        <p:nvSpPr>
          <p:cNvPr id="11" name="Content Placeholder 10"/>
          <p:cNvSpPr>
            <a:spLocks noGrp="1"/>
          </p:cNvSpPr>
          <p:nvPr>
            <p:ph sz="quarter" idx="13" hasCustomPrompt="1"/>
          </p:nvPr>
        </p:nvSpPr>
        <p:spPr>
          <a:xfrm>
            <a:off x="685800" y="1796374"/>
            <a:ext cx="4709809" cy="2486213"/>
          </a:xfrm>
          <a:solidFill>
            <a:schemeClr val="bg2"/>
          </a:solidFill>
        </p:spPr>
        <p:txBody>
          <a:bodyPr/>
          <a:lstStyle>
            <a:lvl1pPr marL="0" indent="0">
              <a:buNone/>
              <a:defRPr sz="1200"/>
            </a:lvl1pPr>
            <a:lvl2pPr marL="266700" indent="0">
              <a:buNone/>
              <a:defRPr/>
            </a:lvl2pPr>
            <a:lvl3pPr marL="449263" indent="0">
              <a:buNone/>
              <a:defRPr/>
            </a:lvl3pPr>
            <a:lvl4pPr marL="630238" indent="0">
              <a:buNone/>
              <a:defRPr/>
            </a:lvl4pPr>
            <a:lvl5pPr marL="801688" indent="0">
              <a:buNone/>
              <a:defRPr/>
            </a:lvl5pPr>
          </a:lstStyle>
          <a:p>
            <a:pPr lvl="0"/>
            <a:r>
              <a:rPr lang="en-US" dirty="0" smtClean="0"/>
              <a:t>Picture or Video</a:t>
            </a:r>
            <a:endParaRPr lang="nl-NL" dirty="0"/>
          </a:p>
        </p:txBody>
      </p:sp>
    </p:spTree>
    <p:extLst>
      <p:ext uri="{BB962C8B-B14F-4D97-AF65-F5344CB8AC3E}">
        <p14:creationId xmlns:p14="http://schemas.microsoft.com/office/powerpoint/2010/main" val="181325773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p:bg bwMode="gray">
      <p:bgPr>
        <a:solidFill>
          <a:schemeClr val="tx2"/>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bwMode="gray">
          <a:xfrm>
            <a:off x="914401" y="4233618"/>
            <a:ext cx="7315200" cy="399213"/>
          </a:xfrm>
          <a:noFill/>
        </p:spPr>
        <p:txBody>
          <a:bodyPr wrap="square" lIns="90000" tIns="46800" rIns="90000" bIns="46800" anchor="t" anchorCtr="0">
            <a:spAutoFit/>
          </a:bodyPr>
          <a:lstStyle>
            <a:lvl1pPr marL="0" indent="0" algn="ctr">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pic>
        <p:nvPicPr>
          <p:cNvPr id="7" name="Picture 6"/>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728000" y="1474895"/>
            <a:ext cx="5688000" cy="51557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white">
          <a:xfrm>
            <a:off x="1728000" y="2308518"/>
            <a:ext cx="5611222" cy="629235"/>
          </a:xfrm>
          <a:prstGeom prst="rect">
            <a:avLst/>
          </a:prstGeom>
        </p:spPr>
      </p:pic>
    </p:spTree>
    <p:extLst>
      <p:ext uri="{BB962C8B-B14F-4D97-AF65-F5344CB8AC3E}">
        <p14:creationId xmlns:p14="http://schemas.microsoft.com/office/powerpoint/2010/main" val="895166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42926" y="4567559"/>
            <a:ext cx="4029075" cy="368687"/>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49174" y="4562773"/>
            <a:ext cx="3373126" cy="378258"/>
          </a:xfrm>
          <a:prstGeom prst="rect">
            <a:avLst/>
          </a:prstGeom>
        </p:spPr>
      </p:pic>
    </p:spTree>
    <p:extLst>
      <p:ext uri="{BB962C8B-B14F-4D97-AF65-F5344CB8AC3E}">
        <p14:creationId xmlns:p14="http://schemas.microsoft.com/office/powerpoint/2010/main" val="15065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42926" y="4567559"/>
            <a:ext cx="4029075" cy="368687"/>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49174" y="4562773"/>
            <a:ext cx="3373126" cy="378258"/>
          </a:xfrm>
          <a:prstGeom prst="rect">
            <a:avLst/>
          </a:prstGeom>
        </p:spPr>
      </p:pic>
    </p:spTree>
    <p:extLst>
      <p:ext uri="{BB962C8B-B14F-4D97-AF65-F5344CB8AC3E}">
        <p14:creationId xmlns:p14="http://schemas.microsoft.com/office/powerpoint/2010/main" val="15065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Ca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809345" y="4590771"/>
            <a:ext cx="3521732" cy="322262"/>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25310" y="4565681"/>
            <a:ext cx="3347185" cy="375349"/>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33387" y="4526565"/>
            <a:ext cx="1181403" cy="421529"/>
          </a:xfrm>
          <a:prstGeom prst="rect">
            <a:avLst/>
          </a:prstGeom>
        </p:spPr>
      </p:pic>
    </p:spTree>
    <p:extLst>
      <p:ext uri="{BB962C8B-B14F-4D97-AF65-F5344CB8AC3E}">
        <p14:creationId xmlns:p14="http://schemas.microsoft.com/office/powerpoint/2010/main" val="40277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Ca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809345" y="4590771"/>
            <a:ext cx="3521732" cy="322262"/>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25310" y="4565681"/>
            <a:ext cx="3347185" cy="375349"/>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33387" y="4526565"/>
            <a:ext cx="1181403" cy="421529"/>
          </a:xfrm>
          <a:prstGeom prst="rect">
            <a:avLst/>
          </a:prstGeom>
        </p:spPr>
      </p:pic>
    </p:spTree>
    <p:extLst>
      <p:ext uri="{BB962C8B-B14F-4D97-AF65-F5344CB8AC3E}">
        <p14:creationId xmlns:p14="http://schemas.microsoft.com/office/powerpoint/2010/main" val="29697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 Ca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809345" y="4590771"/>
            <a:ext cx="3521732" cy="322262"/>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25310" y="4565681"/>
            <a:ext cx="3347185" cy="375349"/>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33387" y="4526565"/>
            <a:ext cx="1181403" cy="421529"/>
          </a:xfrm>
          <a:prstGeom prst="rect">
            <a:avLst/>
          </a:prstGeom>
        </p:spPr>
      </p:pic>
    </p:spTree>
    <p:extLst>
      <p:ext uri="{BB962C8B-B14F-4D97-AF65-F5344CB8AC3E}">
        <p14:creationId xmlns:p14="http://schemas.microsoft.com/office/powerpoint/2010/main" val="29697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 Ca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5527964" cy="4357255"/>
          </a:xfrm>
          <a:prstGeom prst="rect">
            <a:avLst/>
          </a:prstGeom>
          <a:gradFill flip="none" rotWithShape="1">
            <a:gsLst>
              <a:gs pos="0">
                <a:schemeClr val="tx1">
                  <a:alpha val="20000"/>
                </a:schemeClr>
              </a:gs>
              <a:gs pos="26000">
                <a:schemeClr val="tx1">
                  <a:alpha val="10000"/>
                </a:schemeClr>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p:txBody>
      </p:sp>
      <p:sp>
        <p:nvSpPr>
          <p:cNvPr id="8" name="Rectangle 7"/>
          <p:cNvSpPr/>
          <p:nvPr userDrawn="1"/>
        </p:nvSpPr>
        <p:spPr bwMode="gray">
          <a:xfrm>
            <a:off x="0" y="4360304"/>
            <a:ext cx="9144000" cy="78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809345" y="4590771"/>
            <a:ext cx="3521732" cy="322262"/>
          </a:xfrm>
          <a:prstGeom prst="rect">
            <a:avLst/>
          </a:prstGeom>
        </p:spPr>
      </p:pic>
      <p:sp>
        <p:nvSpPr>
          <p:cNvPr id="2" name="Title 1"/>
          <p:cNvSpPr>
            <a:spLocks noGrp="1"/>
          </p:cNvSpPr>
          <p:nvPr>
            <p:ph type="ctrTitle"/>
          </p:nvPr>
        </p:nvSpPr>
        <p:spPr bwMode="gray">
          <a:xfrm>
            <a:off x="461524" y="716036"/>
            <a:ext cx="5456676" cy="1102519"/>
          </a:xfrm>
        </p:spPr>
        <p:txBody>
          <a:bodyPr/>
          <a:lstStyle>
            <a:lvl1pPr algn="l">
              <a:lnSpc>
                <a:spcPct val="80000"/>
              </a:lnSpc>
              <a:defRPr sz="3400">
                <a:solidFill>
                  <a:schemeClr val="bg1"/>
                </a:solidFill>
                <a:latin typeface="Proxima Nova Black" panose="020B0A03030502060204" pitchFamily="34" charset="0"/>
              </a:defRPr>
            </a:lvl1pPr>
          </a:lstStyle>
          <a:p>
            <a:r>
              <a:rPr lang="nl-NL" smtClean="0"/>
              <a:t>Klik om de stijl te bewerken</a:t>
            </a:r>
            <a:endParaRPr lang="nl-NL" dirty="0"/>
          </a:p>
        </p:txBody>
      </p:sp>
      <p:sp>
        <p:nvSpPr>
          <p:cNvPr id="3" name="Subtitle 2"/>
          <p:cNvSpPr>
            <a:spLocks noGrp="1"/>
          </p:cNvSpPr>
          <p:nvPr>
            <p:ph type="subTitle" idx="1"/>
          </p:nvPr>
        </p:nvSpPr>
        <p:spPr bwMode="gray">
          <a:xfrm>
            <a:off x="461524" y="2214230"/>
            <a:ext cx="5456676" cy="1293177"/>
          </a:xfrm>
        </p:spPr>
        <p:txBody>
          <a:bodyPr>
            <a:noAutofit/>
          </a:bodyPr>
          <a:lstStyle>
            <a:lvl1pPr marL="0" indent="0" algn="l">
              <a:lnSpc>
                <a:spcPct val="95000"/>
              </a:lnSpc>
              <a:spcBef>
                <a:spcPts val="0"/>
              </a:spcBef>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25310" y="4565681"/>
            <a:ext cx="3347185" cy="375349"/>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33387" y="4526565"/>
            <a:ext cx="1181403" cy="421529"/>
          </a:xfrm>
          <a:prstGeom prst="rect">
            <a:avLst/>
          </a:prstGeom>
        </p:spPr>
      </p:pic>
    </p:spTree>
    <p:extLst>
      <p:ext uri="{BB962C8B-B14F-4D97-AF65-F5344CB8AC3E}">
        <p14:creationId xmlns:p14="http://schemas.microsoft.com/office/powerpoint/2010/main" val="29697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79135" y="342214"/>
            <a:ext cx="7980320" cy="583337"/>
          </a:xfrm>
        </p:spPr>
        <p:txBody>
          <a:bodyPr/>
          <a:lstStyle/>
          <a:p>
            <a:r>
              <a:rPr lang="nl-NL" smtClean="0"/>
              <a:t>Klik om de stijl te bewerken</a:t>
            </a:r>
            <a:endParaRPr lang="nl-NL" dirty="0"/>
          </a:p>
        </p:txBody>
      </p:sp>
      <p:sp>
        <p:nvSpPr>
          <p:cNvPr id="3" name="Content Placeholder 2"/>
          <p:cNvSpPr>
            <a:spLocks noGrp="1"/>
          </p:cNvSpPr>
          <p:nvPr>
            <p:ph idx="1"/>
          </p:nvPr>
        </p:nvSpPr>
        <p:spPr>
          <a:xfrm>
            <a:off x="579135" y="1073988"/>
            <a:ext cx="7920880" cy="3283699"/>
          </a:xfrm>
        </p:spPr>
        <p:txBody>
          <a:bodyPr/>
          <a:lstStyle>
            <a:lvl1pPr>
              <a:spcBef>
                <a:spcPts val="1000"/>
              </a:spcBef>
              <a:spcAft>
                <a:spcPts val="0"/>
              </a:spcAft>
              <a:tabLst>
                <a:tab pos="1797050" algn="l"/>
              </a:tabLst>
              <a:defRPr sz="1600"/>
            </a:lvl1pPr>
            <a:lvl2pPr>
              <a:spcBef>
                <a:spcPts val="1000"/>
              </a:spcBef>
              <a:tabLst>
                <a:tab pos="1797050" algn="l"/>
              </a:tabLst>
              <a:defRPr sz="1600"/>
            </a:lvl2pPr>
            <a:lvl3pPr>
              <a:spcBef>
                <a:spcPts val="1000"/>
              </a:spcBef>
              <a:tabLst>
                <a:tab pos="1797050" algn="l"/>
              </a:tabLst>
              <a:defRPr sz="1600"/>
            </a:lvl3pPr>
            <a:lvl4pPr>
              <a:spcBef>
                <a:spcPts val="1000"/>
              </a:spcBef>
              <a:tabLst>
                <a:tab pos="1797050" algn="l"/>
              </a:tabLst>
              <a:defRPr sz="1600"/>
            </a:lvl4pPr>
            <a:lvl5pPr>
              <a:spcBef>
                <a:spcPts val="1000"/>
              </a:spcBef>
              <a:tabLst>
                <a:tab pos="1797050" algn="l"/>
              </a:tabLst>
              <a:defRPr sz="20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29C284-F7AA-41B9-9813-0888F00E0D72}" type="slidenum">
              <a:rPr lang="nl-NL" smtClean="0"/>
              <a:t>‹nr.›</a:t>
            </a:fld>
            <a:endParaRPr lang="nl-NL"/>
          </a:p>
        </p:txBody>
      </p:sp>
    </p:spTree>
    <p:extLst>
      <p:ext uri="{BB962C8B-B14F-4D97-AF65-F5344CB8AC3E}">
        <p14:creationId xmlns:p14="http://schemas.microsoft.com/office/powerpoint/2010/main" val="32905893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gray">
          <a:xfrm>
            <a:off x="0" y="4570757"/>
            <a:ext cx="9144000" cy="5727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579135" y="342214"/>
            <a:ext cx="7980320" cy="583337"/>
          </a:xfrm>
          <a:prstGeom prst="rect">
            <a:avLst/>
          </a:prstGeom>
        </p:spPr>
        <p:txBody>
          <a:bodyPr vert="horz" lIns="91440" tIns="45720" rIns="91440" bIns="45720" rtlCol="0" anchor="b"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579134" y="1119385"/>
            <a:ext cx="7981206" cy="3238303"/>
          </a:xfrm>
          <a:prstGeom prst="rect">
            <a:avLst/>
          </a:prstGeom>
        </p:spPr>
        <p:txBody>
          <a:bodyPr vert="horz" lIns="91440" tIns="45720" rIns="91440" bIns="45720" rtlCol="0">
            <a:no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Date Placeholder 3"/>
          <p:cNvSpPr>
            <a:spLocks noGrp="1"/>
          </p:cNvSpPr>
          <p:nvPr>
            <p:ph type="dt" sz="half" idx="2"/>
          </p:nvPr>
        </p:nvSpPr>
        <p:spPr bwMode="gray">
          <a:xfrm>
            <a:off x="2398144" y="4754433"/>
            <a:ext cx="2133600" cy="273844"/>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dirty="0"/>
          </a:p>
        </p:txBody>
      </p:sp>
      <p:sp>
        <p:nvSpPr>
          <p:cNvPr id="5" name="Footer Placeholder 4"/>
          <p:cNvSpPr>
            <a:spLocks noGrp="1"/>
          </p:cNvSpPr>
          <p:nvPr>
            <p:ph type="ftr" sz="quarter" idx="3"/>
          </p:nvPr>
        </p:nvSpPr>
        <p:spPr bwMode="gray">
          <a:xfrm>
            <a:off x="4658264" y="4754433"/>
            <a:ext cx="3336984" cy="273844"/>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bwMode="gray">
          <a:xfrm>
            <a:off x="8045078" y="4754433"/>
            <a:ext cx="50033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CF29C284-F7AA-41B9-9813-0888F00E0D72}" type="slidenum">
              <a:rPr lang="nl-NL" smtClean="0"/>
              <a:pPr/>
              <a:t>‹nr.›</a:t>
            </a:fld>
            <a:endParaRPr lang="nl-NL"/>
          </a:p>
        </p:txBody>
      </p:sp>
      <p:pic>
        <p:nvPicPr>
          <p:cNvPr id="9" name="Picture 8"/>
          <p:cNvPicPr>
            <a:picLocks/>
          </p:cNvPicPr>
          <p:nvPr userDrawn="1"/>
        </p:nvPicPr>
        <p:blipFill>
          <a:blip r:embed="rId27" cstate="print">
            <a:extLst>
              <a:ext uri="{28A0092B-C50C-407E-A947-70E740481C1C}">
                <a14:useLocalDpi xmlns:a14="http://schemas.microsoft.com/office/drawing/2010/main"/>
              </a:ext>
            </a:extLst>
          </a:blip>
          <a:stretch>
            <a:fillRect/>
          </a:stretch>
        </p:blipFill>
        <p:spPr>
          <a:xfrm>
            <a:off x="694461" y="4776074"/>
            <a:ext cx="1771650" cy="162106"/>
          </a:xfrm>
          <a:prstGeom prst="rect">
            <a:avLst/>
          </a:prstGeom>
        </p:spPr>
      </p:pic>
    </p:spTree>
    <p:extLst>
      <p:ext uri="{BB962C8B-B14F-4D97-AF65-F5344CB8AC3E}">
        <p14:creationId xmlns:p14="http://schemas.microsoft.com/office/powerpoint/2010/main" val="307436028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4" r:id="rId5"/>
    <p:sldLayoutId id="2147483675" r:id="rId6"/>
    <p:sldLayoutId id="2147483676" r:id="rId7"/>
    <p:sldLayoutId id="2147483677" r:id="rId8"/>
    <p:sldLayoutId id="2147483650" r:id="rId9"/>
    <p:sldLayoutId id="2147483663" r:id="rId10"/>
    <p:sldLayoutId id="2147483678" r:id="rId11"/>
    <p:sldLayoutId id="2147483673" r:id="rId12"/>
    <p:sldLayoutId id="2147483679" r:id="rId13"/>
    <p:sldLayoutId id="2147483662" r:id="rId14"/>
    <p:sldLayoutId id="2147483661" r:id="rId15"/>
    <p:sldLayoutId id="2147483651" r:id="rId16"/>
    <p:sldLayoutId id="2147483669" r:id="rId17"/>
    <p:sldLayoutId id="2147483670" r:id="rId18"/>
    <p:sldLayoutId id="2147483671" r:id="rId19"/>
    <p:sldLayoutId id="2147483672" r:id="rId20"/>
    <p:sldLayoutId id="2147483665" r:id="rId21"/>
    <p:sldLayoutId id="2147483654" r:id="rId22"/>
    <p:sldLayoutId id="2147483660" r:id="rId23"/>
    <p:sldLayoutId id="2147483657" r:id="rId24"/>
    <p:sldLayoutId id="2147483655" r:id="rId25"/>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180975" indent="-180975" algn="l" defTabSz="914400" rtl="0" eaLnBrk="1" latinLnBrk="0" hangingPunct="1">
        <a:lnSpc>
          <a:spcPct val="110000"/>
        </a:lnSpc>
        <a:spcBef>
          <a:spcPts val="25"/>
        </a:spcBef>
        <a:spcAft>
          <a:spcPts val="25"/>
        </a:spcAft>
        <a:buFont typeface="Arial" panose="020B0604020202020204" pitchFamily="34" charset="0"/>
        <a:buChar char="•"/>
        <a:defRPr sz="1600" kern="1200">
          <a:solidFill>
            <a:schemeClr val="tx1"/>
          </a:solidFill>
          <a:latin typeface="+mn-lt"/>
          <a:ea typeface="+mn-ea"/>
          <a:cs typeface="+mn-cs"/>
        </a:defRPr>
      </a:lvl1pPr>
      <a:lvl2pPr marL="357188" indent="-176213" algn="l" defTabSz="914400" rtl="0" eaLnBrk="1" latinLnBrk="0" hangingPunct="1">
        <a:lnSpc>
          <a:spcPct val="110000"/>
        </a:lnSpc>
        <a:spcBef>
          <a:spcPts val="25"/>
        </a:spcBef>
        <a:spcAft>
          <a:spcPts val="25"/>
        </a:spcAft>
        <a:buFont typeface="Arial" panose="020B0604020202020204" pitchFamily="34" charset="0"/>
        <a:buChar char="–"/>
        <a:tabLst/>
        <a:defRPr sz="1600" kern="1200">
          <a:solidFill>
            <a:schemeClr val="tx1"/>
          </a:solidFill>
          <a:latin typeface="+mn-lt"/>
          <a:ea typeface="+mn-ea"/>
          <a:cs typeface="+mn-cs"/>
        </a:defRPr>
      </a:lvl2pPr>
      <a:lvl3pPr marL="538163" indent="-180975" algn="l" defTabSz="914400" rtl="0" eaLnBrk="1" latinLnBrk="0" hangingPunct="1">
        <a:lnSpc>
          <a:spcPct val="110000"/>
        </a:lnSpc>
        <a:spcBef>
          <a:spcPts val="25"/>
        </a:spcBef>
        <a:spcAft>
          <a:spcPts val="25"/>
        </a:spcAft>
        <a:buFont typeface="Arial" panose="020B0604020202020204" pitchFamily="34" charset="0"/>
        <a:buChar char="•"/>
        <a:defRPr sz="1600" kern="1200">
          <a:solidFill>
            <a:schemeClr val="tx1"/>
          </a:solidFill>
          <a:latin typeface="+mn-lt"/>
          <a:ea typeface="+mn-ea"/>
          <a:cs typeface="+mn-cs"/>
        </a:defRPr>
      </a:lvl3pPr>
      <a:lvl4pPr marL="719138" indent="-180975" algn="l" defTabSz="914400" rtl="0" eaLnBrk="1" latinLnBrk="0" hangingPunct="1">
        <a:lnSpc>
          <a:spcPct val="110000"/>
        </a:lnSpc>
        <a:spcBef>
          <a:spcPts val="25"/>
        </a:spcBef>
        <a:spcAft>
          <a:spcPts val="25"/>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25"/>
        </a:spcBef>
        <a:spcAft>
          <a:spcPts val="25"/>
        </a:spcAft>
        <a:buFont typeface="Arial" panose="020B0604020202020204" pitchFamily="34" charset="0"/>
        <a:buNone/>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schuldenlab070.nl/project/jongeren-perspectief-fonds-jp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mailto:Marieke@opvoedpoli.nl" TargetMode="External"/><Relationship Id="rId2" Type="http://schemas.openxmlformats.org/officeDocument/2006/relationships/hyperlink" Target="mailto:Roy@opvoedpoli.nl" TargetMode="External"/><Relationship Id="rId1" Type="http://schemas.openxmlformats.org/officeDocument/2006/relationships/slideLayout" Target="../slideLayouts/slideLayout16.xml"/><Relationship Id="rId4" Type="http://schemas.openxmlformats.org/officeDocument/2006/relationships/hyperlink" Target="mailto:Audri@opvoedpoli.n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91" y="112144"/>
            <a:ext cx="6350954" cy="1602895"/>
          </a:xfrm>
        </p:spPr>
        <p:txBody>
          <a:bodyPr/>
          <a:lstStyle/>
          <a:p>
            <a:r>
              <a:rPr lang="nl-NL" sz="3200" dirty="0" smtClean="0"/>
              <a:t>Aanpak </a:t>
            </a:r>
            <a:r>
              <a:rPr lang="nl-NL" sz="3200" dirty="0" err="1" smtClean="0"/>
              <a:t>multi</a:t>
            </a:r>
            <a:r>
              <a:rPr lang="nl-NL" sz="3200" dirty="0" smtClean="0"/>
              <a:t>-stress gezinnen: </a:t>
            </a:r>
            <a:br>
              <a:rPr lang="nl-NL" sz="3200" dirty="0" smtClean="0"/>
            </a:br>
            <a:r>
              <a:rPr lang="nl-NL" sz="3200" dirty="0" smtClean="0"/>
              <a:t>	</a:t>
            </a:r>
            <a:br>
              <a:rPr lang="nl-NL" sz="3200" dirty="0" smtClean="0"/>
            </a:br>
            <a:r>
              <a:rPr lang="nl-NL" sz="3200" dirty="0" smtClean="0">
                <a:solidFill>
                  <a:srgbClr val="FF0000"/>
                </a:solidFill>
              </a:rPr>
              <a:t>Sterke allianties!!!</a:t>
            </a:r>
            <a:br>
              <a:rPr lang="nl-NL" sz="3200" dirty="0" smtClean="0">
                <a:solidFill>
                  <a:srgbClr val="FF0000"/>
                </a:solidFill>
              </a:rPr>
            </a:br>
            <a:endParaRPr lang="nl-NL" sz="3200" dirty="0">
              <a:solidFill>
                <a:srgbClr val="FF0000"/>
              </a:solidFill>
            </a:endParaRPr>
          </a:p>
        </p:txBody>
      </p:sp>
      <p:sp>
        <p:nvSpPr>
          <p:cNvPr id="3" name="Subtitle 2"/>
          <p:cNvSpPr>
            <a:spLocks noGrp="1"/>
          </p:cNvSpPr>
          <p:nvPr>
            <p:ph type="subTitle" idx="1"/>
          </p:nvPr>
        </p:nvSpPr>
        <p:spPr>
          <a:xfrm>
            <a:off x="461524" y="2760453"/>
            <a:ext cx="5456676" cy="1242204"/>
          </a:xfrm>
        </p:spPr>
        <p:txBody>
          <a:bodyPr/>
          <a:lstStyle/>
          <a:p>
            <a:r>
              <a:rPr lang="nl-NL" sz="1800" dirty="0" smtClean="0"/>
              <a:t>Roy Kerner, GZ-psycholoog</a:t>
            </a:r>
          </a:p>
          <a:p>
            <a:r>
              <a:rPr lang="nl-NL" sz="1800" dirty="0" smtClean="0"/>
              <a:t>Marieke </a:t>
            </a:r>
            <a:r>
              <a:rPr lang="nl-NL" sz="1800" dirty="0"/>
              <a:t>Schonenberg, Projectcoördinator</a:t>
            </a:r>
          </a:p>
          <a:p>
            <a:r>
              <a:rPr lang="nl-NL" sz="1800" dirty="0" smtClean="0"/>
              <a:t>Audri </a:t>
            </a:r>
            <a:r>
              <a:rPr lang="nl-NL" sz="1800" dirty="0"/>
              <a:t>Lamers, </a:t>
            </a:r>
            <a:r>
              <a:rPr lang="nl-NL" sz="1800" dirty="0" smtClean="0"/>
              <a:t>Klinisch Psycholoog</a:t>
            </a:r>
            <a:endParaRPr lang="nl-NL" sz="1800" dirty="0"/>
          </a:p>
          <a:p>
            <a:endParaRPr lang="nl-NL" sz="1800" dirty="0" smtClean="0"/>
          </a:p>
        </p:txBody>
      </p:sp>
    </p:spTree>
    <p:extLst>
      <p:ext uri="{BB962C8B-B14F-4D97-AF65-F5344CB8AC3E}">
        <p14:creationId xmlns:p14="http://schemas.microsoft.com/office/powerpoint/2010/main" val="36976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“waarom”</a:t>
            </a:r>
            <a:endParaRPr lang="nl-NL" dirty="0"/>
          </a:p>
        </p:txBody>
      </p:sp>
      <p:sp>
        <p:nvSpPr>
          <p:cNvPr id="3" name="Tijdelijke aanduiding voor inhoud 2"/>
          <p:cNvSpPr>
            <a:spLocks noGrp="1"/>
          </p:cNvSpPr>
          <p:nvPr>
            <p:ph idx="1"/>
          </p:nvPr>
        </p:nvSpPr>
        <p:spPr/>
        <p:txBody>
          <a:bodyPr/>
          <a:lstStyle/>
          <a:p>
            <a:r>
              <a:rPr lang="nl-NL" dirty="0" smtClean="0"/>
              <a:t>Veel trauma binnen deze doelgroep!</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10</a:t>
            </a:fld>
            <a:endParaRPr lang="nl-NL"/>
          </a:p>
        </p:txBody>
      </p:sp>
      <p:pic>
        <p:nvPicPr>
          <p:cNvPr id="5" name="Afbeelding 4"/>
          <p:cNvPicPr>
            <a:picLocks noChangeAspect="1"/>
          </p:cNvPicPr>
          <p:nvPr/>
        </p:nvPicPr>
        <p:blipFill>
          <a:blip r:embed="rId3"/>
          <a:stretch>
            <a:fillRect/>
          </a:stretch>
        </p:blipFill>
        <p:spPr>
          <a:xfrm>
            <a:off x="3353987" y="1606502"/>
            <a:ext cx="5724895" cy="2899622"/>
          </a:xfrm>
          <a:prstGeom prst="rect">
            <a:avLst/>
          </a:prstGeom>
        </p:spPr>
      </p:pic>
    </p:spTree>
    <p:extLst>
      <p:ext uri="{BB962C8B-B14F-4D97-AF65-F5344CB8AC3E}">
        <p14:creationId xmlns:p14="http://schemas.microsoft.com/office/powerpoint/2010/main" val="9626917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pPr marL="0" indent="0">
              <a:buNone/>
            </a:pPr>
            <a:r>
              <a:rPr lang="nl-NL" sz="1400" dirty="0" smtClean="0"/>
              <a:t>Priscilla (26) en </a:t>
            </a:r>
            <a:r>
              <a:rPr lang="nl-NL" sz="1400" dirty="0" err="1" smtClean="0"/>
              <a:t>Dilano</a:t>
            </a:r>
            <a:r>
              <a:rPr lang="nl-NL" sz="1400" dirty="0" smtClean="0"/>
              <a:t> (3) stromen binnen bij pilot </a:t>
            </a:r>
            <a:r>
              <a:rPr lang="nl-NL" sz="1400" dirty="0" err="1" smtClean="0"/>
              <a:t>HaZo</a:t>
            </a:r>
            <a:r>
              <a:rPr lang="nl-NL" sz="1400" dirty="0" smtClean="0"/>
              <a:t> vanuit Leger des Heils.</a:t>
            </a:r>
          </a:p>
          <a:p>
            <a:pPr>
              <a:lnSpc>
                <a:spcPct val="100000"/>
              </a:lnSpc>
            </a:pPr>
            <a:endParaRPr lang="nl-NL" sz="1400" dirty="0" smtClean="0">
              <a:solidFill>
                <a:srgbClr val="FF0000"/>
              </a:solidFill>
            </a:endParaRPr>
          </a:p>
          <a:p>
            <a:pPr>
              <a:lnSpc>
                <a:spcPct val="100000"/>
              </a:lnSpc>
            </a:pPr>
            <a:r>
              <a:rPr lang="nl-NL" dirty="0" smtClean="0">
                <a:solidFill>
                  <a:srgbClr val="FF0000"/>
                </a:solidFill>
              </a:rPr>
              <a:t>Gezinssituatie</a:t>
            </a:r>
            <a:r>
              <a:rPr lang="nl-NL" dirty="0" smtClean="0"/>
              <a:t> </a:t>
            </a:r>
          </a:p>
          <a:p>
            <a:pPr lvl="1">
              <a:lnSpc>
                <a:spcPct val="100000"/>
              </a:lnSpc>
            </a:pPr>
            <a:r>
              <a:rPr lang="nl-NL" sz="1400" dirty="0" smtClean="0"/>
              <a:t>Priscilla en vader David zijn uit elkaar.</a:t>
            </a:r>
          </a:p>
          <a:p>
            <a:pPr lvl="1">
              <a:lnSpc>
                <a:spcPct val="100000"/>
              </a:lnSpc>
            </a:pPr>
            <a:r>
              <a:rPr lang="nl-NL" sz="1400" dirty="0" smtClean="0"/>
              <a:t>Priscilla is door David besmet met HIV</a:t>
            </a:r>
          </a:p>
          <a:p>
            <a:pPr lvl="1">
              <a:lnSpc>
                <a:spcPct val="100000"/>
              </a:lnSpc>
            </a:pPr>
            <a:r>
              <a:rPr lang="nl-NL" sz="1400" dirty="0" smtClean="0"/>
              <a:t>(Geschiedenis van) huiselijk geweld</a:t>
            </a:r>
          </a:p>
          <a:p>
            <a:pPr lvl="1">
              <a:lnSpc>
                <a:spcPct val="100000"/>
              </a:lnSpc>
            </a:pPr>
            <a:r>
              <a:rPr lang="nl-NL" sz="1400" dirty="0" err="1" smtClean="0"/>
              <a:t>Dilano</a:t>
            </a:r>
            <a:r>
              <a:rPr lang="nl-NL" sz="1400" dirty="0" smtClean="0"/>
              <a:t> is getuige geweest van huiselijk geweld</a:t>
            </a:r>
          </a:p>
          <a:p>
            <a:pPr lvl="1">
              <a:lnSpc>
                <a:spcPct val="100000"/>
              </a:lnSpc>
            </a:pPr>
            <a:r>
              <a:rPr lang="nl-NL" sz="1400" dirty="0" smtClean="0"/>
              <a:t>Beperkt steunend netwerk</a:t>
            </a:r>
          </a:p>
          <a:p>
            <a:pPr lvl="1">
              <a:lnSpc>
                <a:spcPct val="100000"/>
              </a:lnSpc>
            </a:pPr>
            <a:r>
              <a:rPr lang="nl-NL" sz="1400" dirty="0" smtClean="0"/>
              <a:t>Schulden Priscilla</a:t>
            </a:r>
          </a:p>
          <a:p>
            <a:pPr marL="0" indent="0">
              <a:buNone/>
            </a:pPr>
            <a:endParaRPr lang="nl-NL" sz="1400"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11</a:t>
            </a:fld>
            <a:endParaRPr lang="nl-NL"/>
          </a:p>
        </p:txBody>
      </p:sp>
      <p:pic>
        <p:nvPicPr>
          <p:cNvPr id="2052" name="Picture 4"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512" y="1486916"/>
            <a:ext cx="2695335" cy="287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481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Gezin van herkomst</a:t>
            </a:r>
          </a:p>
          <a:p>
            <a:pPr lvl="1"/>
            <a:r>
              <a:rPr lang="nl-NL" sz="1400" dirty="0" smtClean="0"/>
              <a:t>Vader onbekend</a:t>
            </a:r>
          </a:p>
          <a:p>
            <a:pPr lvl="1"/>
            <a:r>
              <a:rPr lang="nl-NL" sz="1400" dirty="0" smtClean="0"/>
              <a:t>Moeder hanteerde autoritaire opvoedstijl</a:t>
            </a:r>
          </a:p>
          <a:p>
            <a:pPr lvl="1"/>
            <a:r>
              <a:rPr lang="nl-NL" sz="1400" dirty="0" smtClean="0"/>
              <a:t>Huiselijk geweld</a:t>
            </a:r>
          </a:p>
          <a:p>
            <a:pPr lvl="1"/>
            <a:r>
              <a:rPr lang="nl-NL" sz="1400" dirty="0" smtClean="0"/>
              <a:t>MUHP broertje</a:t>
            </a:r>
          </a:p>
          <a:p>
            <a:pPr marL="180975" lvl="1" indent="0">
              <a:buNone/>
            </a:pPr>
            <a:endParaRPr lang="nl-NL" sz="1400" dirty="0" smtClean="0"/>
          </a:p>
          <a:p>
            <a:r>
              <a:rPr lang="nl-NL" dirty="0" smtClean="0">
                <a:solidFill>
                  <a:srgbClr val="FF0000"/>
                </a:solidFill>
              </a:rPr>
              <a:t>Gevolgen destijds</a:t>
            </a:r>
          </a:p>
          <a:p>
            <a:pPr lvl="1"/>
            <a:r>
              <a:rPr lang="nl-NL" sz="1400" dirty="0" smtClean="0"/>
              <a:t>Alcohol &amp; drugsgebruik</a:t>
            </a:r>
          </a:p>
          <a:p>
            <a:pPr lvl="1"/>
            <a:r>
              <a:rPr lang="nl-NL" sz="1400" dirty="0" smtClean="0"/>
              <a:t>Stelen &amp; politiecontacten</a:t>
            </a:r>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12</a:t>
            </a:fld>
            <a:endParaRPr lang="nl-NL"/>
          </a:p>
        </p:txBody>
      </p:sp>
      <p:pic>
        <p:nvPicPr>
          <p:cNvPr id="3076" name="Picture 4" descr="Afbeeldingsresultaat voor gescheiden gez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32" y="1569602"/>
            <a:ext cx="3889883" cy="229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598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numCol="2"/>
          <a:lstStyle/>
          <a:p>
            <a:r>
              <a:rPr lang="nl-NL" dirty="0" smtClean="0">
                <a:solidFill>
                  <a:srgbClr val="FF0000"/>
                </a:solidFill>
              </a:rPr>
              <a:t>Situatie op moment van aanmelding</a:t>
            </a:r>
          </a:p>
          <a:p>
            <a:pPr lvl="1"/>
            <a:r>
              <a:rPr lang="nl-NL" sz="1400" b="1" u="sng" dirty="0" smtClean="0"/>
              <a:t>Priscilla</a:t>
            </a:r>
            <a:r>
              <a:rPr lang="nl-NL" sz="1400" dirty="0" smtClean="0"/>
              <a:t>:</a:t>
            </a:r>
          </a:p>
          <a:p>
            <a:pPr lvl="2"/>
            <a:r>
              <a:rPr lang="nl-NL" sz="1200" dirty="0" smtClean="0"/>
              <a:t>Wil eigen trauma’s verwerken</a:t>
            </a:r>
          </a:p>
          <a:p>
            <a:pPr lvl="2"/>
            <a:r>
              <a:rPr lang="nl-NL" sz="1200" dirty="0" smtClean="0"/>
              <a:t>16.000 schulden</a:t>
            </a:r>
          </a:p>
          <a:p>
            <a:pPr lvl="2"/>
            <a:r>
              <a:rPr lang="nl-NL" sz="1200" dirty="0" smtClean="0"/>
              <a:t>Wil naar school</a:t>
            </a:r>
          </a:p>
          <a:p>
            <a:pPr lvl="2"/>
            <a:r>
              <a:rPr lang="nl-NL" sz="1200" dirty="0" smtClean="0"/>
              <a:t>Moeizame omgang met David</a:t>
            </a:r>
          </a:p>
          <a:p>
            <a:pPr lvl="2"/>
            <a:r>
              <a:rPr lang="nl-NL" sz="1200" dirty="0" smtClean="0"/>
              <a:t>Handelingsverlegen in opvoeding</a:t>
            </a:r>
          </a:p>
          <a:p>
            <a:pPr lvl="2"/>
            <a:r>
              <a:rPr lang="nl-NL" sz="1200" dirty="0" smtClean="0"/>
              <a:t>Beperkt steunend netwerk</a:t>
            </a:r>
          </a:p>
          <a:p>
            <a:pPr lvl="2"/>
            <a:r>
              <a:rPr lang="nl-NL" sz="1200" dirty="0" smtClean="0"/>
              <a:t>Dagelijks softdrugs gebruik</a:t>
            </a:r>
            <a:endParaRPr lang="nl-NL" sz="1400" dirty="0" smtClean="0"/>
          </a:p>
          <a:p>
            <a:pPr lvl="1"/>
            <a:endParaRPr lang="nl-NL" sz="1400" dirty="0"/>
          </a:p>
          <a:p>
            <a:pPr lvl="1"/>
            <a:r>
              <a:rPr lang="nl-NL" sz="1400" b="1" u="sng" dirty="0" err="1" smtClean="0"/>
              <a:t>Dilano</a:t>
            </a:r>
            <a:r>
              <a:rPr lang="nl-NL" sz="1400" dirty="0" smtClean="0"/>
              <a:t>:</a:t>
            </a:r>
          </a:p>
          <a:p>
            <a:pPr lvl="2"/>
            <a:r>
              <a:rPr lang="nl-NL" sz="1200" dirty="0" smtClean="0"/>
              <a:t>OTS wegens huiselijk geweld</a:t>
            </a:r>
          </a:p>
          <a:p>
            <a:pPr lvl="2"/>
            <a:r>
              <a:rPr lang="nl-NL" sz="1200" dirty="0" smtClean="0"/>
              <a:t>Gedragsproblemen thuis</a:t>
            </a:r>
          </a:p>
          <a:p>
            <a:pPr lvl="2"/>
            <a:r>
              <a:rPr lang="nl-NL" sz="1200" dirty="0" smtClean="0"/>
              <a:t>Agressief op school</a:t>
            </a:r>
          </a:p>
          <a:p>
            <a:pPr lvl="2"/>
            <a:r>
              <a:rPr lang="nl-NL" sz="1200" dirty="0" smtClean="0"/>
              <a:t>School handelingsverlegen</a:t>
            </a:r>
          </a:p>
          <a:p>
            <a:pPr lvl="2"/>
            <a:r>
              <a:rPr lang="nl-NL" sz="1200" dirty="0" smtClean="0"/>
              <a:t>Diagnostiek: wat is er met </a:t>
            </a:r>
            <a:r>
              <a:rPr lang="nl-NL" sz="1200" dirty="0" err="1" smtClean="0"/>
              <a:t>Dilano</a:t>
            </a:r>
            <a:r>
              <a:rPr lang="nl-NL" sz="1200" dirty="0" smtClean="0"/>
              <a:t> aan de hand?</a:t>
            </a:r>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13</a:t>
            </a:fld>
            <a:endParaRPr lang="nl-NL"/>
          </a:p>
        </p:txBody>
      </p:sp>
    </p:spTree>
    <p:extLst>
      <p:ext uri="{BB962C8B-B14F-4D97-AF65-F5344CB8AC3E}">
        <p14:creationId xmlns:p14="http://schemas.microsoft.com/office/powerpoint/2010/main" val="19813619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Plan van Aanpak</a:t>
            </a:r>
          </a:p>
          <a:p>
            <a:pPr marL="0" indent="0">
              <a:buNone/>
            </a:pPr>
            <a:r>
              <a:rPr lang="nl-NL" dirty="0" smtClean="0"/>
              <a:t>Financieel			Veiligheid			Psychiatrie Priscilla	</a:t>
            </a:r>
            <a:br>
              <a:rPr lang="nl-NL" dirty="0" smtClean="0"/>
            </a:br>
            <a:r>
              <a:rPr lang="nl-NL" dirty="0" smtClean="0"/>
              <a:t>Opvoedvaardigheden	Steunend netwerk		Systemische invloeden</a:t>
            </a:r>
            <a:br>
              <a:rPr lang="nl-NL" dirty="0" smtClean="0"/>
            </a:br>
            <a:r>
              <a:rPr lang="nl-NL" dirty="0" smtClean="0"/>
              <a:t>Psychiatrie </a:t>
            </a:r>
            <a:r>
              <a:rPr lang="nl-NL" dirty="0" err="1" smtClean="0"/>
              <a:t>Dilano</a:t>
            </a:r>
            <a:r>
              <a:rPr lang="nl-NL" dirty="0" smtClean="0"/>
              <a:t>		</a:t>
            </a:r>
          </a:p>
          <a:p>
            <a:pPr marL="0" indent="0">
              <a:buNone/>
            </a:pPr>
            <a:endParaRPr lang="nl-NL" dirty="0"/>
          </a:p>
          <a:p>
            <a:r>
              <a:rPr lang="nl-NL" dirty="0" smtClean="0">
                <a:solidFill>
                  <a:srgbClr val="FF0000"/>
                </a:solidFill>
              </a:rPr>
              <a:t>Financieel</a:t>
            </a:r>
          </a:p>
          <a:p>
            <a:pPr marL="0" indent="0">
              <a:buNone/>
            </a:pPr>
            <a:r>
              <a:rPr lang="nl-NL" sz="1400" dirty="0" smtClean="0"/>
              <a:t>Inzet </a:t>
            </a:r>
            <a:r>
              <a:rPr lang="nl-NL" sz="1400" b="1" dirty="0" smtClean="0"/>
              <a:t>J</a:t>
            </a:r>
            <a:r>
              <a:rPr lang="nl-NL" sz="1400" dirty="0" smtClean="0"/>
              <a:t>ongeren </a:t>
            </a:r>
            <a:r>
              <a:rPr lang="nl-NL" sz="1400" b="1" dirty="0" smtClean="0"/>
              <a:t>P</a:t>
            </a:r>
            <a:r>
              <a:rPr lang="nl-NL" sz="1400" dirty="0" smtClean="0"/>
              <a:t>erspectief </a:t>
            </a:r>
            <a:r>
              <a:rPr lang="nl-NL" sz="1400" b="1" dirty="0" smtClean="0"/>
              <a:t>F</a:t>
            </a:r>
            <a:r>
              <a:rPr lang="nl-NL" sz="1400" dirty="0" smtClean="0"/>
              <a:t>onds (JPF) via Schuldenlab070</a:t>
            </a:r>
          </a:p>
          <a:p>
            <a:pPr>
              <a:buFontTx/>
              <a:buChar char="-"/>
            </a:pPr>
            <a:r>
              <a:rPr lang="nl-NL" sz="1200" i="1" dirty="0" smtClean="0">
                <a:hlinkClick r:id="rId3"/>
              </a:rPr>
              <a:t>https</a:t>
            </a:r>
            <a:r>
              <a:rPr lang="nl-NL" sz="1200" i="1" dirty="0">
                <a:hlinkClick r:id="rId3"/>
              </a:rPr>
              <a:t>://schuldenlab070.nl/project/jongeren-perspectief-fonds-jpf</a:t>
            </a:r>
            <a:r>
              <a:rPr lang="nl-NL" sz="1200" i="1" dirty="0" smtClean="0">
                <a:hlinkClick r:id="rId3"/>
              </a:rPr>
              <a:t>/</a:t>
            </a:r>
            <a:endParaRPr lang="nl-NL" sz="1200" i="1" dirty="0" smtClean="0"/>
          </a:p>
          <a:p>
            <a:pPr marL="0" indent="0">
              <a:buNone/>
            </a:pPr>
            <a:endParaRPr lang="nl-NL" sz="800" dirty="0"/>
          </a:p>
          <a:p>
            <a:pPr marL="0" indent="0">
              <a:buNone/>
            </a:pPr>
            <a:endParaRPr lang="nl-NL" sz="1400" dirty="0" smtClean="0"/>
          </a:p>
          <a:p>
            <a:pPr marL="0" indent="0">
              <a:buNone/>
            </a:pPr>
            <a:endParaRPr lang="nl-NL" sz="1400" i="1"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14</a:t>
            </a:fld>
            <a:endParaRPr lang="nl-NL"/>
          </a:p>
        </p:txBody>
      </p:sp>
    </p:spTree>
    <p:extLst>
      <p:ext uri="{BB962C8B-B14F-4D97-AF65-F5344CB8AC3E}">
        <p14:creationId xmlns:p14="http://schemas.microsoft.com/office/powerpoint/2010/main" val="344601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Veiligheid</a:t>
            </a:r>
          </a:p>
          <a:p>
            <a:pPr marL="0" indent="0">
              <a:buNone/>
            </a:pPr>
            <a:r>
              <a:rPr lang="nl-NL" sz="1400" dirty="0" smtClean="0"/>
              <a:t>Bodemeisen: </a:t>
            </a:r>
            <a:r>
              <a:rPr lang="nl-NL" sz="1400" u="sng" dirty="0" smtClean="0"/>
              <a:t>geen</a:t>
            </a:r>
            <a:r>
              <a:rPr lang="nl-NL" sz="1400" dirty="0" smtClean="0"/>
              <a:t> huiselijk geweld meer.</a:t>
            </a:r>
          </a:p>
          <a:p>
            <a:pPr marL="0" indent="0">
              <a:buNone/>
            </a:pPr>
            <a:r>
              <a:rPr lang="nl-NL" sz="1400" dirty="0" smtClean="0"/>
              <a:t>Geen verbale / fysieke ruzie tussen Priscilla en David</a:t>
            </a:r>
          </a:p>
          <a:p>
            <a:pPr marL="0" indent="0">
              <a:buNone/>
            </a:pPr>
            <a:r>
              <a:rPr lang="nl-NL" sz="1400" dirty="0" smtClean="0"/>
              <a:t>David komt gemaakte afspraken niet na</a:t>
            </a:r>
            <a:endParaRPr lang="nl-NL" sz="1400" dirty="0"/>
          </a:p>
          <a:p>
            <a:r>
              <a:rPr lang="nl-NL" dirty="0" smtClean="0">
                <a:solidFill>
                  <a:srgbClr val="FF0000"/>
                </a:solidFill>
              </a:rPr>
              <a:t>Psychiatrie Priscilla</a:t>
            </a:r>
          </a:p>
          <a:p>
            <a:pPr marL="0" indent="0">
              <a:buNone/>
            </a:pPr>
            <a:r>
              <a:rPr lang="nl-NL" sz="1400" dirty="0" smtClean="0"/>
              <a:t>Vergroten emotie regulatie vaardigheden</a:t>
            </a:r>
          </a:p>
          <a:p>
            <a:pPr marL="0" indent="0">
              <a:buNone/>
            </a:pPr>
            <a:r>
              <a:rPr lang="nl-NL" sz="1400" dirty="0" smtClean="0"/>
              <a:t>Toewerken naar traumabehandeling</a:t>
            </a:r>
          </a:p>
          <a:p>
            <a:pPr marL="0" indent="0">
              <a:buNone/>
            </a:pPr>
            <a:r>
              <a:rPr lang="nl-NL" sz="1400" dirty="0" smtClean="0"/>
              <a:t>Hoog Intensieve Traumabehandeling</a:t>
            </a:r>
          </a:p>
          <a:p>
            <a:pPr marL="0" indent="0">
              <a:buNone/>
            </a:pPr>
            <a:endParaRPr lang="nl-NL" sz="1400" i="1"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15</a:t>
            </a:fld>
            <a:endParaRPr lang="nl-NL"/>
          </a:p>
        </p:txBody>
      </p:sp>
      <p:pic>
        <p:nvPicPr>
          <p:cNvPr id="2050" name="Picture 2" descr="Afbeeldingsresultaat voor jeugdbescherming w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192" y="488985"/>
            <a:ext cx="3174521" cy="166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33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Opvoedvaardigheden</a:t>
            </a:r>
          </a:p>
          <a:p>
            <a:pPr marL="0" indent="0">
              <a:buNone/>
            </a:pPr>
            <a:r>
              <a:rPr lang="nl-NL" sz="1400" dirty="0" smtClean="0"/>
              <a:t>Gezinsopname Horizon; 8 weken</a:t>
            </a:r>
          </a:p>
          <a:p>
            <a:pPr marL="0" indent="0">
              <a:buNone/>
            </a:pPr>
            <a:r>
              <a:rPr lang="nl-NL" sz="1400" dirty="0" err="1" smtClean="0"/>
              <a:t>Dilano</a:t>
            </a:r>
            <a:r>
              <a:rPr lang="nl-NL" sz="1400" dirty="0" smtClean="0"/>
              <a:t> accepteert gezag Priscilla</a:t>
            </a:r>
          </a:p>
          <a:p>
            <a:pPr marL="0" indent="0">
              <a:buNone/>
            </a:pPr>
            <a:r>
              <a:rPr lang="nl-NL" sz="1400" dirty="0" smtClean="0"/>
              <a:t>Priscilla kan een strafplek hanteren</a:t>
            </a:r>
          </a:p>
          <a:p>
            <a:pPr marL="0" indent="0">
              <a:buNone/>
            </a:pPr>
            <a:r>
              <a:rPr lang="nl-NL" sz="1400" dirty="0" err="1" smtClean="0"/>
              <a:t>Dilano</a:t>
            </a:r>
            <a:r>
              <a:rPr lang="nl-NL" sz="1400" dirty="0" smtClean="0"/>
              <a:t> en Priscilla doen samen leuke dingen</a:t>
            </a:r>
            <a:r>
              <a:rPr lang="nl-NL" dirty="0" smtClean="0"/>
              <a:t> </a:t>
            </a:r>
          </a:p>
          <a:p>
            <a:pPr marL="0" indent="0">
              <a:buNone/>
            </a:pPr>
            <a:endParaRPr lang="nl-NL" dirty="0"/>
          </a:p>
          <a:p>
            <a:r>
              <a:rPr lang="nl-NL" dirty="0" smtClean="0">
                <a:solidFill>
                  <a:srgbClr val="FF0000"/>
                </a:solidFill>
              </a:rPr>
              <a:t>Steunend netwerk</a:t>
            </a:r>
            <a:endParaRPr lang="nl-NL" sz="1200" i="1" dirty="0" smtClean="0"/>
          </a:p>
          <a:p>
            <a:pPr marL="0" indent="0">
              <a:buNone/>
            </a:pPr>
            <a:r>
              <a:rPr lang="nl-NL" sz="1400" dirty="0" smtClean="0"/>
              <a:t>Goed contact met gezinscoach LDH</a:t>
            </a:r>
          </a:p>
          <a:p>
            <a:pPr marL="0" indent="0">
              <a:buNone/>
            </a:pPr>
            <a:r>
              <a:rPr lang="nl-NL" sz="1400" dirty="0" smtClean="0"/>
              <a:t>Nieuwe contacten op school</a:t>
            </a:r>
            <a:endParaRPr lang="nl-NL" sz="1400" dirty="0"/>
          </a:p>
          <a:p>
            <a:pPr marL="0" indent="0">
              <a:buNone/>
            </a:pPr>
            <a:endParaRPr lang="nl-NL" sz="1400" dirty="0" smtClean="0"/>
          </a:p>
          <a:p>
            <a:pPr marL="0" indent="0">
              <a:buNone/>
            </a:pPr>
            <a:endParaRPr lang="nl-NL" sz="1400" i="1"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16</a:t>
            </a:fld>
            <a:endParaRPr lang="nl-NL"/>
          </a:p>
        </p:txBody>
      </p:sp>
      <p:pic>
        <p:nvPicPr>
          <p:cNvPr id="5"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684" y="552089"/>
            <a:ext cx="3079331" cy="246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329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Systemische invloeden</a:t>
            </a:r>
          </a:p>
          <a:p>
            <a:pPr marL="0" indent="0">
              <a:buNone/>
            </a:pPr>
            <a:r>
              <a:rPr lang="nl-NL" sz="1400" dirty="0"/>
              <a:t>Oma hanteert dezelfde regels als Priscilla</a:t>
            </a:r>
          </a:p>
          <a:p>
            <a:pPr marL="0" indent="0">
              <a:buNone/>
            </a:pPr>
            <a:r>
              <a:rPr lang="nl-NL" sz="1400" dirty="0"/>
              <a:t>Oma ondermijnt het gezag van Priscilla niet</a:t>
            </a:r>
          </a:p>
          <a:p>
            <a:pPr marL="0" indent="0">
              <a:buNone/>
            </a:pPr>
            <a:r>
              <a:rPr lang="nl-NL" sz="1400" dirty="0" smtClean="0"/>
              <a:t>Broer geldt als back-up </a:t>
            </a:r>
          </a:p>
          <a:p>
            <a:pPr marL="0" indent="0">
              <a:buNone/>
            </a:pPr>
            <a:endParaRPr lang="nl-NL" sz="1400" dirty="0"/>
          </a:p>
          <a:p>
            <a:r>
              <a:rPr lang="nl-NL" dirty="0" smtClean="0">
                <a:solidFill>
                  <a:srgbClr val="FF0000"/>
                </a:solidFill>
              </a:rPr>
              <a:t>Psychiatrie </a:t>
            </a:r>
            <a:r>
              <a:rPr lang="nl-NL" dirty="0" err="1" smtClean="0">
                <a:solidFill>
                  <a:srgbClr val="FF0000"/>
                </a:solidFill>
              </a:rPr>
              <a:t>Dilano</a:t>
            </a:r>
            <a:endParaRPr lang="nl-NL" sz="1200" i="1" dirty="0" smtClean="0"/>
          </a:p>
          <a:p>
            <a:pPr marL="0" indent="0">
              <a:buNone/>
            </a:pPr>
            <a:r>
              <a:rPr lang="nl-NL" sz="1400" dirty="0" smtClean="0"/>
              <a:t>Diagnostiek / behandeling bij Jeugdformaat loopt niet</a:t>
            </a:r>
          </a:p>
          <a:p>
            <a:pPr marL="0" indent="0">
              <a:buNone/>
            </a:pPr>
            <a:r>
              <a:rPr lang="nl-NL" sz="1400" dirty="0" smtClean="0"/>
              <a:t>Opvoedpoli neemt diagnostiek over</a:t>
            </a:r>
            <a:endParaRPr lang="nl-NL" sz="1400" dirty="0"/>
          </a:p>
          <a:p>
            <a:pPr marL="0" indent="0">
              <a:buNone/>
            </a:pPr>
            <a:endParaRPr lang="nl-NL" sz="1400" dirty="0" smtClean="0"/>
          </a:p>
          <a:p>
            <a:pPr marL="0" indent="0">
              <a:buNone/>
            </a:pPr>
            <a:endParaRPr lang="nl-NL" sz="1400" i="1"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17</a:t>
            </a:fld>
            <a:endParaRPr lang="nl-NL"/>
          </a:p>
        </p:txBody>
      </p:sp>
    </p:spTree>
    <p:extLst>
      <p:ext uri="{BB962C8B-B14F-4D97-AF65-F5344CB8AC3E}">
        <p14:creationId xmlns:p14="http://schemas.microsoft.com/office/powerpoint/2010/main" val="2252090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Casusbeschrijving</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Huidige situatie</a:t>
            </a:r>
          </a:p>
          <a:p>
            <a:pPr marL="0" indent="0">
              <a:buNone/>
            </a:pPr>
            <a:r>
              <a:rPr lang="nl-NL" sz="1400" dirty="0" smtClean="0"/>
              <a:t>Priscilla; 2</a:t>
            </a:r>
            <a:r>
              <a:rPr lang="nl-NL" sz="1400" baseline="30000" dirty="0" smtClean="0"/>
              <a:t>e</a:t>
            </a:r>
            <a:r>
              <a:rPr lang="nl-NL" sz="1400" dirty="0" smtClean="0"/>
              <a:t> jaar </a:t>
            </a:r>
            <a:r>
              <a:rPr lang="nl-NL" sz="1400" dirty="0" err="1" smtClean="0"/>
              <a:t>HBO-opleiding</a:t>
            </a:r>
            <a:endParaRPr lang="nl-NL" sz="1400" dirty="0" smtClean="0"/>
          </a:p>
          <a:p>
            <a:pPr marL="0" indent="0">
              <a:buNone/>
            </a:pPr>
            <a:r>
              <a:rPr lang="nl-NL" sz="1400" dirty="0" smtClean="0"/>
              <a:t>Eigen huurwoning</a:t>
            </a:r>
          </a:p>
          <a:p>
            <a:pPr marL="0" indent="0">
              <a:buNone/>
            </a:pPr>
            <a:endParaRPr lang="nl-NL" sz="1400" dirty="0"/>
          </a:p>
          <a:p>
            <a:pPr marL="0" indent="0">
              <a:buNone/>
            </a:pPr>
            <a:r>
              <a:rPr lang="nl-NL" sz="1400" dirty="0" smtClean="0"/>
              <a:t>PTSS verholpen</a:t>
            </a:r>
          </a:p>
          <a:p>
            <a:pPr marL="0" indent="0">
              <a:buNone/>
            </a:pPr>
            <a:r>
              <a:rPr lang="nl-NL" sz="1400" dirty="0" smtClean="0"/>
              <a:t>Schematherapie bij </a:t>
            </a:r>
            <a:r>
              <a:rPr lang="nl-NL" sz="1400" dirty="0" err="1" smtClean="0"/>
              <a:t>Scelta</a:t>
            </a:r>
            <a:endParaRPr lang="nl-NL" sz="1400" dirty="0" smtClean="0"/>
          </a:p>
          <a:p>
            <a:pPr marL="0" indent="0">
              <a:buNone/>
            </a:pPr>
            <a:r>
              <a:rPr lang="nl-NL" sz="1400" dirty="0" smtClean="0"/>
              <a:t>Hechtingsstoornis gediagnosticeerd bij </a:t>
            </a:r>
            <a:r>
              <a:rPr lang="nl-NL" sz="1400" dirty="0" err="1" smtClean="0"/>
              <a:t>Dilano</a:t>
            </a:r>
            <a:endParaRPr lang="nl-NL" sz="1400" dirty="0" smtClean="0"/>
          </a:p>
          <a:p>
            <a:pPr marL="0" indent="0">
              <a:buNone/>
            </a:pPr>
            <a:r>
              <a:rPr lang="nl-NL" sz="1400" dirty="0" smtClean="0"/>
              <a:t>Priscilla, oma en </a:t>
            </a:r>
            <a:r>
              <a:rPr lang="nl-NL" sz="1400" dirty="0" err="1" smtClean="0"/>
              <a:t>Dilano</a:t>
            </a:r>
            <a:r>
              <a:rPr lang="nl-NL" sz="1400" dirty="0" smtClean="0"/>
              <a:t> zijn therapietrouw</a:t>
            </a:r>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18</a:t>
            </a:fld>
            <a:endParaRPr lang="nl-NL"/>
          </a:p>
        </p:txBody>
      </p:sp>
      <p:pic>
        <p:nvPicPr>
          <p:cNvPr id="4098" name="Picture 2" descr="Afbeeldingsresultaat voor suc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728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Inzet binnen gezinnen</a:t>
            </a:r>
            <a:endParaRPr lang="nl-NL" dirty="0"/>
          </a:p>
        </p:txBody>
      </p:sp>
      <p:sp>
        <p:nvSpPr>
          <p:cNvPr id="3" name="Tijdelijke aanduiding voor inhoud 2"/>
          <p:cNvSpPr>
            <a:spLocks noGrp="1"/>
          </p:cNvSpPr>
          <p:nvPr>
            <p:ph idx="1"/>
          </p:nvPr>
        </p:nvSpPr>
        <p:spPr/>
        <p:txBody>
          <a:bodyPr/>
          <a:lstStyle/>
          <a:p>
            <a:r>
              <a:rPr lang="nl-NL" dirty="0" smtClean="0"/>
              <a:t>Den Haag: </a:t>
            </a:r>
          </a:p>
          <a:p>
            <a:pPr lvl="1"/>
            <a:r>
              <a:rPr lang="nl-NL" dirty="0" smtClean="0"/>
              <a:t>10u p/</a:t>
            </a:r>
            <a:r>
              <a:rPr lang="nl-NL" dirty="0" err="1" smtClean="0"/>
              <a:t>wk</a:t>
            </a:r>
            <a:r>
              <a:rPr lang="nl-NL" dirty="0" smtClean="0"/>
              <a:t> Leger Des Heils</a:t>
            </a:r>
          </a:p>
          <a:p>
            <a:pPr lvl="1"/>
            <a:r>
              <a:rPr lang="nl-NL" dirty="0" smtClean="0"/>
              <a:t>5u p/</a:t>
            </a:r>
            <a:r>
              <a:rPr lang="nl-NL" dirty="0" err="1" smtClean="0"/>
              <a:t>wk</a:t>
            </a:r>
            <a:r>
              <a:rPr lang="nl-NL" dirty="0" smtClean="0"/>
              <a:t> Opvoedpoli</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19</a:t>
            </a:fld>
            <a:endParaRPr lang="nl-NL"/>
          </a:p>
        </p:txBody>
      </p:sp>
      <p:pic>
        <p:nvPicPr>
          <p:cNvPr id="5" name="Afbeelding 4"/>
          <p:cNvPicPr>
            <a:picLocks noChangeAspect="1"/>
          </p:cNvPicPr>
          <p:nvPr/>
        </p:nvPicPr>
        <p:blipFill>
          <a:blip r:embed="rId2"/>
          <a:stretch>
            <a:fillRect/>
          </a:stretch>
        </p:blipFill>
        <p:spPr>
          <a:xfrm>
            <a:off x="4270076" y="925551"/>
            <a:ext cx="4653782" cy="3527868"/>
          </a:xfrm>
          <a:prstGeom prst="rect">
            <a:avLst/>
          </a:prstGeom>
        </p:spPr>
      </p:pic>
    </p:spTree>
    <p:extLst>
      <p:ext uri="{BB962C8B-B14F-4D97-AF65-F5344CB8AC3E}">
        <p14:creationId xmlns:p14="http://schemas.microsoft.com/office/powerpoint/2010/main" val="16664270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p:txBody>
          <a:bodyPr/>
          <a:lstStyle/>
          <a:p>
            <a:r>
              <a:rPr lang="nl-NL" sz="1500" dirty="0" smtClean="0"/>
              <a:t>Multi-stress gezinnen vragen om een specifieke aanpak</a:t>
            </a:r>
          </a:p>
          <a:p>
            <a:r>
              <a:rPr lang="nl-NL" sz="1500" dirty="0" smtClean="0"/>
              <a:t>Sterke allianties in Den Haag, Zoetermeer, Amsterdam en Hollands Kroon</a:t>
            </a:r>
          </a:p>
          <a:p>
            <a:r>
              <a:rPr lang="nl-NL" sz="1500" dirty="0" smtClean="0"/>
              <a:t>Casusbeschrijving</a:t>
            </a:r>
          </a:p>
          <a:p>
            <a:r>
              <a:rPr lang="nl-NL" sz="1500" dirty="0" smtClean="0"/>
              <a:t>Wat werkt en de risico’s bij deze aanpak</a:t>
            </a:r>
          </a:p>
          <a:p>
            <a:endParaRPr lang="nl-NL" sz="1500" dirty="0" smtClean="0"/>
          </a:p>
          <a:p>
            <a:r>
              <a:rPr lang="nl-NL" sz="1500" dirty="0" smtClean="0"/>
              <a:t>Interactief; welke oplossingen hebben jullie voor onze dilemma’s?</a:t>
            </a:r>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a:t>
            </a:fld>
            <a:endParaRPr lang="nl-NL"/>
          </a:p>
        </p:txBody>
      </p:sp>
    </p:spTree>
    <p:extLst>
      <p:ext uri="{BB962C8B-B14F-4D97-AF65-F5344CB8AC3E}">
        <p14:creationId xmlns:p14="http://schemas.microsoft.com/office/powerpoint/2010/main" val="38066303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de gezinnen zeggen:</a:t>
            </a:r>
          </a:p>
          <a:p>
            <a:r>
              <a:rPr lang="nl-NL" i="1" dirty="0" smtClean="0"/>
              <a:t>‘</a:t>
            </a:r>
            <a:r>
              <a:rPr lang="nl-NL" i="1" dirty="0"/>
              <a:t>Het helpt ook dat ze me het laten zien in plaats van dat ze het alleen vertellen.’</a:t>
            </a:r>
          </a:p>
          <a:p>
            <a:r>
              <a:rPr lang="nl-NL" i="1" dirty="0" smtClean="0"/>
              <a:t>Ze </a:t>
            </a:r>
            <a:r>
              <a:rPr lang="nl-NL" i="1" dirty="0"/>
              <a:t>keken naar de kinderen, maar </a:t>
            </a:r>
            <a:r>
              <a:rPr lang="nl-NL" i="1" dirty="0" smtClean="0"/>
              <a:t>ook </a:t>
            </a:r>
            <a:r>
              <a:rPr lang="nl-NL" i="1" dirty="0"/>
              <a:t>hoe mijn ex en ik het deden met de kinderen</a:t>
            </a:r>
            <a:r>
              <a:rPr lang="nl-NL" i="1" dirty="0" smtClean="0"/>
              <a:t>.’</a:t>
            </a:r>
          </a:p>
          <a:p>
            <a:r>
              <a:rPr lang="nl-NL" i="1" dirty="0"/>
              <a:t>‘Samenwerking? Absoluut. Ze doen wat nodig is. Iedereen heeft zijn eigen stukje daarin. En als het nodig is, is er overleg met iedereen.’</a:t>
            </a:r>
            <a:endParaRPr lang="nl-NL" dirty="0"/>
          </a:p>
          <a:p>
            <a:endParaRPr lang="nl-NL" i="1"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20</a:t>
            </a:fld>
            <a:endParaRPr lang="nl-NL"/>
          </a:p>
        </p:txBody>
      </p:sp>
    </p:spTree>
    <p:extLst>
      <p:ext uri="{BB962C8B-B14F-4D97-AF65-F5344CB8AC3E}">
        <p14:creationId xmlns:p14="http://schemas.microsoft.com/office/powerpoint/2010/main" val="32692623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pPr marL="0" indent="0">
              <a:buNone/>
            </a:pPr>
            <a:r>
              <a:rPr lang="nl-NL" i="1" dirty="0" smtClean="0"/>
              <a:t>Wat de gezinnen zeggen</a:t>
            </a:r>
          </a:p>
          <a:p>
            <a:r>
              <a:rPr lang="nl-NL" i="1" dirty="0" smtClean="0"/>
              <a:t>‘[</a:t>
            </a:r>
            <a:r>
              <a:rPr lang="nl-NL" i="1" dirty="0"/>
              <a:t>Behandelaar] gaat op de kern van het probleem zitten en zegt “hier ligt het probleem, en die dingen eromheen vloeien daaruit voort”. Maar ik denk soms die kern is voor mij niet het belangrijkste nu maar juist die dingen eromheen. [Gezinscoach] pakt de problemen eromheen aan en kijkt niet zo naar de kern. En zo vullen ze elkaar mooi aan.’</a:t>
            </a:r>
            <a:endParaRPr lang="nl-NL" dirty="0"/>
          </a:p>
          <a:p>
            <a:endParaRPr lang="nl-NL"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21</a:t>
            </a:fld>
            <a:endParaRPr lang="nl-NL"/>
          </a:p>
        </p:txBody>
      </p:sp>
    </p:spTree>
    <p:extLst>
      <p:ext uri="{BB962C8B-B14F-4D97-AF65-F5344CB8AC3E}">
        <p14:creationId xmlns:p14="http://schemas.microsoft.com/office/powerpoint/2010/main" val="28461207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pPr marL="0" indent="0">
              <a:buNone/>
            </a:pPr>
            <a:r>
              <a:rPr lang="nl-NL" i="1" dirty="0"/>
              <a:t>Hoe heeft [coach] jouw vertrouwen kunnen winnen?</a:t>
            </a:r>
          </a:p>
          <a:p>
            <a:r>
              <a:rPr lang="nl-NL" i="1" dirty="0"/>
              <a:t>‘Heel moeilijk!” [en lacht] Ik heb haar lang ontlopen. Maar zij bleef maar terugkomen. Mijn buien vragen uithoudingsvermogen. Ik ben een magneet voor problemen en zij is nog niet gillend weggerend. Anderen zeggen wel “we staan achter je” maar dat is dan niet zo. Maar ik weet dat zij 200% achter mij staat</a:t>
            </a:r>
            <a:r>
              <a:rPr lang="nl-NL" i="1" dirty="0" smtClean="0"/>
              <a:t>.’</a:t>
            </a:r>
          </a:p>
          <a:p>
            <a:endParaRPr lang="nl-NL" dirty="0" smtClean="0"/>
          </a:p>
          <a:p>
            <a:r>
              <a:rPr lang="nl-NL" i="1" dirty="0"/>
              <a:t>‘Ik voel me zekerder. Ik schreeuwde eerst als ik boos was. Maar nu kan ik het op </a:t>
            </a:r>
            <a:r>
              <a:rPr lang="nl-NL" i="1" dirty="0" smtClean="0"/>
              <a:t>een normale </a:t>
            </a:r>
            <a:r>
              <a:rPr lang="nl-NL" i="1" dirty="0"/>
              <a:t>manier zeggen, maar dat ik toch mijn poot stijf houd tegen de kinderen’. ... ‘</a:t>
            </a:r>
            <a:r>
              <a:rPr lang="nl-NL" i="1" dirty="0" smtClean="0"/>
              <a:t>De kinderen </a:t>
            </a:r>
            <a:r>
              <a:rPr lang="nl-NL" i="1" dirty="0"/>
              <a:t>zijn ook rustiger. Nu ik beter in mijn vel zit is het contact met hen ook veel beter</a:t>
            </a:r>
            <a:r>
              <a:rPr lang="nl-NL" i="1" dirty="0" smtClean="0"/>
              <a:t>.’</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22</a:t>
            </a:fld>
            <a:endParaRPr lang="nl-NL"/>
          </a:p>
        </p:txBody>
      </p:sp>
    </p:spTree>
    <p:extLst>
      <p:ext uri="{BB962C8B-B14F-4D97-AF65-F5344CB8AC3E}">
        <p14:creationId xmlns:p14="http://schemas.microsoft.com/office/powerpoint/2010/main" val="801259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r>
              <a:rPr lang="nl-NL" i="1" dirty="0"/>
              <a:t>‘Ik ben nu schuldenvrij, en dat is heel veel last die weg is. Omdat alles nu beter loopt heb </a:t>
            </a:r>
            <a:r>
              <a:rPr lang="nl-NL" i="1" dirty="0" smtClean="0"/>
              <a:t>ik rust </a:t>
            </a:r>
            <a:r>
              <a:rPr lang="nl-NL" i="1" dirty="0"/>
              <a:t>in mijn hoofd en kan ik meer zelf regelen. En als het niet lukt, dan bel ik op tijd [coach</a:t>
            </a:r>
            <a:r>
              <a:rPr lang="nl-NL" i="1" dirty="0" smtClean="0"/>
              <a:t>]. Ik </a:t>
            </a:r>
            <a:r>
              <a:rPr lang="nl-NL" i="1" dirty="0"/>
              <a:t>laat problemen niet meer oplopen</a:t>
            </a:r>
            <a:r>
              <a:rPr lang="nl-NL" i="1" dirty="0" smtClean="0"/>
              <a:t>.’</a:t>
            </a:r>
          </a:p>
          <a:p>
            <a:endParaRPr lang="nl-NL" i="1" dirty="0"/>
          </a:p>
          <a:p>
            <a:r>
              <a:rPr lang="nl-NL" i="1" dirty="0" smtClean="0"/>
              <a:t>‘</a:t>
            </a:r>
            <a:r>
              <a:rPr lang="nl-NL" i="1" dirty="0"/>
              <a:t>Ik ben mezelf geworden zeg maar. Dingen achter me gelaten. Heb veel gehad aan </a:t>
            </a:r>
            <a:r>
              <a:rPr lang="nl-NL" i="1" dirty="0" smtClean="0"/>
              <a:t>de therapie</a:t>
            </a:r>
            <a:r>
              <a:rPr lang="nl-NL" i="1" dirty="0"/>
              <a:t>. Ik vind het leuk om moeder te zijn. Dat kon ik daarvoor niet zeggen. Dat is </a:t>
            </a:r>
            <a:r>
              <a:rPr lang="nl-NL" i="1" dirty="0" smtClean="0"/>
              <a:t>heel wat</a:t>
            </a:r>
            <a:r>
              <a:rPr lang="nl-NL" i="1" dirty="0"/>
              <a:t>.’</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23</a:t>
            </a:fld>
            <a:endParaRPr lang="nl-NL"/>
          </a:p>
        </p:txBody>
      </p:sp>
    </p:spTree>
    <p:extLst>
      <p:ext uri="{BB962C8B-B14F-4D97-AF65-F5344CB8AC3E}">
        <p14:creationId xmlns:p14="http://schemas.microsoft.com/office/powerpoint/2010/main" val="32533002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de coaches zeggen</a:t>
            </a:r>
          </a:p>
          <a:p>
            <a:r>
              <a:rPr lang="nl-NL" i="1" dirty="0"/>
              <a:t>‘Het fijne voor de behandelaren is dat als ik het vertrouwen gewonnen heb, ik ze </a:t>
            </a:r>
            <a:r>
              <a:rPr lang="nl-NL" i="1" dirty="0" smtClean="0"/>
              <a:t>gewoon naar </a:t>
            </a:r>
            <a:r>
              <a:rPr lang="nl-NL" i="1" dirty="0"/>
              <a:t>binnen kan schuiven. Dat is de meerwaarde. Dat kon vroeger niet</a:t>
            </a:r>
            <a:r>
              <a:rPr lang="nl-NL" i="1" dirty="0" smtClean="0"/>
              <a:t>.’</a:t>
            </a:r>
          </a:p>
          <a:p>
            <a:pPr marL="0" indent="0">
              <a:buNone/>
            </a:pPr>
            <a:endParaRPr lang="nl-NL" i="1" dirty="0"/>
          </a:p>
          <a:p>
            <a:r>
              <a:rPr lang="nl-NL" i="1" dirty="0" smtClean="0"/>
              <a:t>‘</a:t>
            </a:r>
            <a:r>
              <a:rPr lang="nl-NL" i="1" dirty="0"/>
              <a:t>De therapeuten moeten ook een lange adem hebben. Bij </a:t>
            </a:r>
            <a:r>
              <a:rPr lang="nl-NL" i="1" dirty="0" err="1"/>
              <a:t>PsyQ</a:t>
            </a:r>
            <a:r>
              <a:rPr lang="nl-NL" i="1" dirty="0"/>
              <a:t> dan stopt de behandeling </a:t>
            </a:r>
            <a:r>
              <a:rPr lang="nl-NL" i="1" dirty="0" smtClean="0"/>
              <a:t>na 3 </a:t>
            </a:r>
            <a:r>
              <a:rPr lang="nl-NL" i="1" dirty="0"/>
              <a:t>“no shows”. Dat werkt niet bij deze doelgroep. Hier is dat anders</a:t>
            </a:r>
            <a:r>
              <a:rPr lang="nl-NL" i="1" dirty="0" smtClean="0"/>
              <a:t>.’</a:t>
            </a:r>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24</a:t>
            </a:fld>
            <a:endParaRPr lang="nl-NL"/>
          </a:p>
        </p:txBody>
      </p:sp>
    </p:spTree>
    <p:extLst>
      <p:ext uri="{BB962C8B-B14F-4D97-AF65-F5344CB8AC3E}">
        <p14:creationId xmlns:p14="http://schemas.microsoft.com/office/powerpoint/2010/main" val="30704814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pPr marL="0" indent="0">
              <a:buNone/>
            </a:pPr>
            <a:r>
              <a:rPr lang="nl-NL" dirty="0"/>
              <a:t>Wat de coaches zeggen</a:t>
            </a:r>
          </a:p>
          <a:p>
            <a:r>
              <a:rPr lang="nl-NL" i="1" dirty="0" smtClean="0"/>
              <a:t>‘</a:t>
            </a:r>
            <a:r>
              <a:rPr lang="nl-NL" i="1" dirty="0"/>
              <a:t>Gezinnen zien dat je daar met z’n allen als team staat. Vroeger droeg je het alleen. Dat is veel zwaarder. Nu deel je het waardoor je relaxter kan werken. Want als je het zelf niet meer weet, dan ga je de directieve kant op, en dan ben je ze kwijt</a:t>
            </a:r>
            <a:r>
              <a:rPr lang="nl-NL" i="1" dirty="0" smtClean="0"/>
              <a:t>.’</a:t>
            </a:r>
          </a:p>
          <a:p>
            <a:endParaRPr lang="nl-NL" i="1" dirty="0"/>
          </a:p>
          <a:p>
            <a:r>
              <a:rPr lang="nl-NL" i="1" dirty="0"/>
              <a:t>‘Vroeger als ik als coach een GGZ-vraag had, dan was ik soms uren aan het bellen. Nu bel </a:t>
            </a:r>
            <a:r>
              <a:rPr lang="nl-NL" i="1" dirty="0" smtClean="0"/>
              <a:t>ik iemand </a:t>
            </a:r>
            <a:r>
              <a:rPr lang="nl-NL" i="1" dirty="0"/>
              <a:t>die ik ken en heb ik binnen een paar minuten antwoord. Of ik geef het antwoord </a:t>
            </a:r>
            <a:r>
              <a:rPr lang="nl-NL" i="1" dirty="0" smtClean="0"/>
              <a:t>zelf omdat </a:t>
            </a:r>
            <a:r>
              <a:rPr lang="nl-NL" i="1" dirty="0"/>
              <a:t>ik het inmiddels weet door de samenwerking.’</a:t>
            </a:r>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25</a:t>
            </a:fld>
            <a:endParaRPr lang="nl-NL"/>
          </a:p>
        </p:txBody>
      </p:sp>
    </p:spTree>
    <p:extLst>
      <p:ext uri="{BB962C8B-B14F-4D97-AF65-F5344CB8AC3E}">
        <p14:creationId xmlns:p14="http://schemas.microsoft.com/office/powerpoint/2010/main" val="1385079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werkt</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de behandelaren zeggen:</a:t>
            </a:r>
          </a:p>
          <a:p>
            <a:r>
              <a:rPr lang="nl-NL" i="1" dirty="0"/>
              <a:t>‘Op het psychisch vlak ligt de grootste pijn. Zoveel trauma. Als je wil dat ouders </a:t>
            </a:r>
            <a:r>
              <a:rPr lang="nl-NL" i="1" dirty="0" smtClean="0"/>
              <a:t>kunnen opvoeden </a:t>
            </a:r>
            <a:r>
              <a:rPr lang="nl-NL" i="1" dirty="0"/>
              <a:t>dan moet je daar ook wat mee. En in deze werkwijze kan dat</a:t>
            </a:r>
            <a:r>
              <a:rPr lang="nl-NL" i="1" dirty="0" smtClean="0"/>
              <a:t>.’</a:t>
            </a:r>
          </a:p>
          <a:p>
            <a:endParaRPr lang="nl-NL" i="1" dirty="0"/>
          </a:p>
          <a:p>
            <a:r>
              <a:rPr lang="nl-NL" i="1" dirty="0"/>
              <a:t>‘De meerwaarde van deze pilot tegenover de klassieke GGZ? Jeetje. Überhaupt dat je </a:t>
            </a:r>
            <a:r>
              <a:rPr lang="nl-NL" i="1" dirty="0" smtClean="0"/>
              <a:t>naar de </a:t>
            </a:r>
            <a:r>
              <a:rPr lang="nl-NL" i="1" dirty="0"/>
              <a:t>mensen toe gaat. Dat is voor deze mensen een verademing. Korte lijntjes, ook voor </a:t>
            </a:r>
            <a:r>
              <a:rPr lang="nl-NL" i="1" dirty="0" smtClean="0"/>
              <a:t>de gezinsopnames</a:t>
            </a:r>
            <a:r>
              <a:rPr lang="nl-NL" i="1" dirty="0"/>
              <a:t>. Veel tijd kunnen besteden aan een gezin in plaats van een uurtje per week</a:t>
            </a:r>
            <a:r>
              <a:rPr lang="nl-NL" i="1" dirty="0" smtClean="0"/>
              <a:t>. Uit </a:t>
            </a:r>
            <a:r>
              <a:rPr lang="nl-NL" i="1" dirty="0"/>
              <a:t>je hokjes komen en meerdere probleemgebieden tegelijk aanpakken.’</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26</a:t>
            </a:fld>
            <a:endParaRPr lang="nl-NL"/>
          </a:p>
        </p:txBody>
      </p:sp>
    </p:spTree>
    <p:extLst>
      <p:ext uri="{BB962C8B-B14F-4D97-AF65-F5344CB8AC3E}">
        <p14:creationId xmlns:p14="http://schemas.microsoft.com/office/powerpoint/2010/main" val="18089683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zou er anders zijn gebeurd?</a:t>
            </a:r>
            <a:endParaRPr lang="nl-NL" dirty="0"/>
          </a:p>
        </p:txBody>
      </p:sp>
      <p:sp>
        <p:nvSpPr>
          <p:cNvPr id="3" name="Tijdelijke aanduiding voor inhoud 2"/>
          <p:cNvSpPr>
            <a:spLocks noGrp="1"/>
          </p:cNvSpPr>
          <p:nvPr>
            <p:ph idx="1"/>
          </p:nvPr>
        </p:nvSpPr>
        <p:spPr/>
        <p:txBody>
          <a:bodyPr/>
          <a:lstStyle/>
          <a:p>
            <a:r>
              <a:rPr lang="nl-NL" i="1" dirty="0" smtClean="0"/>
              <a:t>‘</a:t>
            </a:r>
            <a:r>
              <a:rPr lang="nl-NL" i="1" dirty="0"/>
              <a:t>Dan was mijn kind uit huis geplaatst geweest. Omdat wij het thuis niet meer in de </a:t>
            </a:r>
            <a:r>
              <a:rPr lang="nl-NL" i="1" dirty="0" smtClean="0"/>
              <a:t>hand hadden</a:t>
            </a:r>
            <a:r>
              <a:rPr lang="nl-NL" i="1" dirty="0"/>
              <a:t>. Maar gelukkig is dat niet het geval</a:t>
            </a:r>
            <a:r>
              <a:rPr lang="nl-NL" i="1" dirty="0" smtClean="0"/>
              <a:t>.’</a:t>
            </a:r>
          </a:p>
          <a:p>
            <a:endParaRPr lang="nl-NL" sz="600" i="1" dirty="0"/>
          </a:p>
          <a:p>
            <a:r>
              <a:rPr lang="nl-NL" i="1" dirty="0" smtClean="0"/>
              <a:t>‘</a:t>
            </a:r>
            <a:r>
              <a:rPr lang="nl-NL" i="1" dirty="0"/>
              <a:t>Dan was mijn leven een puinhoop geweest. Dan zat ik ergens op het politiebureau vast. </a:t>
            </a:r>
            <a:r>
              <a:rPr lang="nl-NL" i="1" dirty="0" smtClean="0"/>
              <a:t>Die wraakgevoelens </a:t>
            </a:r>
            <a:r>
              <a:rPr lang="nl-NL" i="1" dirty="0"/>
              <a:t>die ik vroeger had zijn weg. En dat is aan hun te danken</a:t>
            </a:r>
            <a:r>
              <a:rPr lang="nl-NL" i="1" dirty="0" smtClean="0"/>
              <a:t>.’</a:t>
            </a:r>
          </a:p>
          <a:p>
            <a:endParaRPr lang="nl-NL" sz="600" i="1" dirty="0"/>
          </a:p>
          <a:p>
            <a:r>
              <a:rPr lang="nl-NL" i="1" dirty="0" smtClean="0"/>
              <a:t>‘Dan </a:t>
            </a:r>
            <a:r>
              <a:rPr lang="nl-NL" i="1" dirty="0"/>
              <a:t>was ik mijn kinderen kwijt geweest, aan de harddrugs gezeten. Dan had ik het </a:t>
            </a:r>
            <a:r>
              <a:rPr lang="nl-NL" i="1" dirty="0" smtClean="0"/>
              <a:t>niet meer </a:t>
            </a:r>
            <a:r>
              <a:rPr lang="nl-NL" i="1" dirty="0"/>
              <a:t>overzien</a:t>
            </a:r>
            <a:r>
              <a:rPr lang="nl-NL" i="1" dirty="0" smtClean="0"/>
              <a:t>.’</a:t>
            </a:r>
          </a:p>
          <a:p>
            <a:endParaRPr lang="nl-NL" sz="600" i="1" dirty="0"/>
          </a:p>
          <a:p>
            <a:r>
              <a:rPr lang="nl-NL" i="1" dirty="0" smtClean="0"/>
              <a:t>‘</a:t>
            </a:r>
            <a:r>
              <a:rPr lang="nl-NL" i="1" dirty="0"/>
              <a:t>Dan had ik hier niet kunnen wonen. Dan was ik of weer terug bij mijn moeder of </a:t>
            </a:r>
            <a:r>
              <a:rPr lang="nl-NL" i="1" dirty="0" smtClean="0"/>
              <a:t>dakloos denk </a:t>
            </a:r>
            <a:r>
              <a:rPr lang="nl-NL" i="1" dirty="0"/>
              <a:t>ik</a:t>
            </a:r>
            <a:r>
              <a:rPr lang="nl-NL" i="1" dirty="0" smtClean="0"/>
              <a:t>.’</a:t>
            </a:r>
            <a:endParaRPr lang="nl-NL" i="1"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27</a:t>
            </a:fld>
            <a:endParaRPr lang="nl-NL"/>
          </a:p>
        </p:txBody>
      </p:sp>
    </p:spTree>
    <p:extLst>
      <p:ext uri="{BB962C8B-B14F-4D97-AF65-F5344CB8AC3E}">
        <p14:creationId xmlns:p14="http://schemas.microsoft.com/office/powerpoint/2010/main" val="22876682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Risico’s</a:t>
            </a:r>
            <a:endParaRPr lang="nl-NL" dirty="0"/>
          </a:p>
        </p:txBody>
      </p:sp>
      <p:sp>
        <p:nvSpPr>
          <p:cNvPr id="3" name="Tijdelijke aanduiding voor inhoud 2"/>
          <p:cNvSpPr>
            <a:spLocks noGrp="1"/>
          </p:cNvSpPr>
          <p:nvPr>
            <p:ph idx="1"/>
          </p:nvPr>
        </p:nvSpPr>
        <p:spPr/>
        <p:txBody>
          <a:bodyPr/>
          <a:lstStyle/>
          <a:p>
            <a:r>
              <a:rPr lang="nl-NL" dirty="0" smtClean="0"/>
              <a:t>Ontbreken van inzet/ continuïteit </a:t>
            </a:r>
            <a:r>
              <a:rPr lang="nl-NL" dirty="0"/>
              <a:t>in </a:t>
            </a:r>
            <a:r>
              <a:rPr lang="nl-NL" dirty="0" smtClean="0"/>
              <a:t>professionals op </a:t>
            </a:r>
            <a:r>
              <a:rPr lang="nl-NL" dirty="0"/>
              <a:t>alle verschillende niveaus. </a:t>
            </a:r>
            <a:endParaRPr lang="nl-NL" dirty="0" smtClean="0"/>
          </a:p>
          <a:p>
            <a:r>
              <a:rPr lang="nl-NL" dirty="0" smtClean="0"/>
              <a:t>Besluitvormingsprocessen vormgeven vanuit verschillende organisaties. </a:t>
            </a:r>
          </a:p>
          <a:p>
            <a:r>
              <a:rPr lang="nl-NL" dirty="0" smtClean="0"/>
              <a:t>Eigen </a:t>
            </a:r>
            <a:r>
              <a:rPr lang="nl-NL" dirty="0"/>
              <a:t>protocollen en rapportagesystemen per organisatie leiden tot administratieve last</a:t>
            </a:r>
            <a:r>
              <a:rPr lang="nl-NL" dirty="0" smtClean="0"/>
              <a:t>.</a:t>
            </a:r>
          </a:p>
          <a:p>
            <a:r>
              <a:rPr lang="nl-NL" dirty="0" smtClean="0"/>
              <a:t>Productieplafond en eigen risico voor volwassenen.</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28</a:t>
            </a:fld>
            <a:endParaRPr lang="nl-NL"/>
          </a:p>
        </p:txBody>
      </p:sp>
    </p:spTree>
    <p:extLst>
      <p:ext uri="{BB962C8B-B14F-4D97-AF65-F5344CB8AC3E}">
        <p14:creationId xmlns:p14="http://schemas.microsoft.com/office/powerpoint/2010/main" val="40178646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nl-NL" dirty="0"/>
          </a:p>
          <a:p>
            <a:endParaRPr lang="nl-NL" dirty="0" smtClean="0"/>
          </a:p>
          <a:p>
            <a:pPr marL="285750" indent="-285750">
              <a:buFont typeface="Wingdings" panose="05000000000000000000" pitchFamily="2" charset="2"/>
              <a:buChar char="à"/>
            </a:pPr>
            <a:r>
              <a:rPr lang="nl-NL" dirty="0" smtClean="0">
                <a:sym typeface="Wingdings" panose="05000000000000000000" pitchFamily="2" charset="2"/>
              </a:rPr>
              <a:t>Hoe zorg te dragen voor continuïteit/ inzet professionals?</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r>
              <a:rPr lang="nl-NL" dirty="0" smtClean="0">
                <a:sym typeface="Wingdings" panose="05000000000000000000" pitchFamily="2" charset="2"/>
              </a:rPr>
              <a:t> Hoe gericht te blijven op opbouw van duurzame veerkracht </a:t>
            </a:r>
            <a:r>
              <a:rPr lang="nl-NL" dirty="0" err="1" smtClean="0">
                <a:sym typeface="Wingdings" panose="05000000000000000000" pitchFamily="2" charset="2"/>
              </a:rPr>
              <a:t>ipv</a:t>
            </a:r>
            <a:r>
              <a:rPr lang="nl-NL" dirty="0" smtClean="0">
                <a:sym typeface="Wingdings" panose="05000000000000000000" pitchFamily="2" charset="2"/>
              </a:rPr>
              <a:t> mee te gaan in de nood van ieder moment? </a:t>
            </a:r>
            <a:endParaRPr lang="nl-NL" dirty="0"/>
          </a:p>
        </p:txBody>
      </p:sp>
      <p:sp>
        <p:nvSpPr>
          <p:cNvPr id="11" name="Slide Number Placeholder 10"/>
          <p:cNvSpPr>
            <a:spLocks noGrp="1"/>
          </p:cNvSpPr>
          <p:nvPr>
            <p:ph type="sldNum" sz="quarter" idx="12"/>
          </p:nvPr>
        </p:nvSpPr>
        <p:spPr/>
        <p:txBody>
          <a:bodyPr/>
          <a:lstStyle/>
          <a:p>
            <a:fld id="{CF29C284-F7AA-41B9-9813-0888F00E0D72}" type="slidenum">
              <a:rPr lang="nl-NL" smtClean="0"/>
              <a:pPr/>
              <a:t>29</a:t>
            </a:fld>
            <a:endParaRPr lang="nl-NL"/>
          </a:p>
        </p:txBody>
      </p:sp>
      <p:sp>
        <p:nvSpPr>
          <p:cNvPr id="2" name="Title 1"/>
          <p:cNvSpPr>
            <a:spLocks noGrp="1"/>
          </p:cNvSpPr>
          <p:nvPr>
            <p:ph type="title"/>
          </p:nvPr>
        </p:nvSpPr>
        <p:spPr>
          <a:xfrm>
            <a:off x="3332260" y="607734"/>
            <a:ext cx="4506938" cy="1222503"/>
          </a:xfrm>
        </p:spPr>
        <p:txBody>
          <a:bodyPr/>
          <a:lstStyle/>
          <a:p>
            <a:r>
              <a:rPr lang="nl-NL" dirty="0" smtClean="0"/>
              <a:t>Denk mee in onze dilemma’s?</a:t>
            </a:r>
            <a:endParaRPr lang="nl-NL" dirty="0"/>
          </a:p>
        </p:txBody>
      </p:sp>
    </p:spTree>
    <p:extLst>
      <p:ext uri="{BB962C8B-B14F-4D97-AF65-F5344CB8AC3E}">
        <p14:creationId xmlns:p14="http://schemas.microsoft.com/office/powerpoint/2010/main" val="1046322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332262" y="607734"/>
            <a:ext cx="4712816" cy="3575160"/>
          </a:xfrm>
        </p:spPr>
        <p:txBody>
          <a:bodyPr/>
          <a:lstStyle/>
          <a:p>
            <a:r>
              <a:rPr lang="nl-NL" dirty="0" smtClean="0"/>
              <a:t>Marieke Schonenberg</a:t>
            </a:r>
          </a:p>
          <a:p>
            <a:pPr marL="285750" indent="-285750">
              <a:buFontTx/>
              <a:buChar char="-"/>
            </a:pPr>
            <a:r>
              <a:rPr lang="nl-NL" dirty="0" smtClean="0"/>
              <a:t>Projectleider A Team &amp; Hollands Kroon</a:t>
            </a:r>
          </a:p>
          <a:p>
            <a:endParaRPr lang="nl-NL" dirty="0"/>
          </a:p>
          <a:p>
            <a:r>
              <a:rPr lang="nl-NL" dirty="0" smtClean="0"/>
              <a:t>Roy Kerner, GZ-psycholoog</a:t>
            </a:r>
          </a:p>
          <a:p>
            <a:pPr marL="285750" indent="-285750">
              <a:buFontTx/>
              <a:buChar char="-"/>
            </a:pPr>
            <a:r>
              <a:rPr lang="nl-NL" dirty="0" smtClean="0"/>
              <a:t>Projectleider Haags Integraal Team (HIT)</a:t>
            </a:r>
          </a:p>
          <a:p>
            <a:endParaRPr lang="nl-NL" dirty="0" smtClean="0"/>
          </a:p>
          <a:p>
            <a:r>
              <a:rPr lang="nl-NL" dirty="0"/>
              <a:t>Audri Lamers, Klinisch psycholoog</a:t>
            </a:r>
          </a:p>
          <a:p>
            <a:pPr marL="285750" indent="-285750">
              <a:buFontTx/>
              <a:buChar char="-"/>
            </a:pPr>
            <a:r>
              <a:rPr lang="nl-NL" dirty="0"/>
              <a:t>Inhoudelijke directeur Opvoedpoli</a:t>
            </a:r>
          </a:p>
          <a:p>
            <a:endParaRPr lang="nl-NL" dirty="0"/>
          </a:p>
        </p:txBody>
      </p:sp>
      <p:sp>
        <p:nvSpPr>
          <p:cNvPr id="11" name="Slide Number Placeholder 10"/>
          <p:cNvSpPr>
            <a:spLocks noGrp="1"/>
          </p:cNvSpPr>
          <p:nvPr>
            <p:ph type="sldNum" sz="quarter" idx="12"/>
          </p:nvPr>
        </p:nvSpPr>
        <p:spPr/>
        <p:txBody>
          <a:bodyPr/>
          <a:lstStyle/>
          <a:p>
            <a:fld id="{CF29C284-F7AA-41B9-9813-0888F00E0D72}" type="slidenum">
              <a:rPr lang="nl-NL" smtClean="0"/>
              <a:pPr/>
              <a:t>3</a:t>
            </a:fld>
            <a:endParaRPr lang="nl-NL"/>
          </a:p>
        </p:txBody>
      </p:sp>
      <p:sp>
        <p:nvSpPr>
          <p:cNvPr id="2" name="Title 1"/>
          <p:cNvSpPr>
            <a:spLocks noGrp="1"/>
          </p:cNvSpPr>
          <p:nvPr>
            <p:ph type="title"/>
          </p:nvPr>
        </p:nvSpPr>
        <p:spPr/>
        <p:txBody>
          <a:bodyPr/>
          <a:lstStyle/>
          <a:p>
            <a:r>
              <a:rPr lang="nl-NL" dirty="0" smtClean="0"/>
              <a:t>Even voorstellen</a:t>
            </a:r>
            <a:endParaRPr lang="nl-NL" dirty="0"/>
          </a:p>
        </p:txBody>
      </p:sp>
    </p:spTree>
    <p:extLst>
      <p:ext uri="{BB962C8B-B14F-4D97-AF65-F5344CB8AC3E}">
        <p14:creationId xmlns:p14="http://schemas.microsoft.com/office/powerpoint/2010/main" val="1046322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CF29C284-F7AA-41B9-9813-0888F00E0D72}" type="slidenum">
              <a:rPr lang="nl-NL">
                <a:solidFill>
                  <a:prstClr val="black">
                    <a:tint val="75000"/>
                  </a:prstClr>
                </a:solidFill>
                <a:latin typeface="Proxima Nova Light"/>
                <a:cs typeface="+mn-cs"/>
              </a:rPr>
              <a:pPr/>
              <a:t>30</a:t>
            </a:fld>
            <a:endParaRPr lang="nl-NL">
              <a:solidFill>
                <a:prstClr val="black">
                  <a:tint val="75000"/>
                </a:prstClr>
              </a:solidFill>
              <a:latin typeface="Proxima Nova Light"/>
              <a:cs typeface="+mn-cs"/>
            </a:endParaRPr>
          </a:p>
        </p:txBody>
      </p:sp>
      <p:sp>
        <p:nvSpPr>
          <p:cNvPr id="5" name="Rectangle 1"/>
          <p:cNvSpPr>
            <a:spLocks noGrp="1"/>
          </p:cNvSpPr>
          <p:nvPr>
            <p:ph type="body" idx="1"/>
          </p:nvPr>
        </p:nvSpPr>
        <p:spPr>
          <a:xfrm>
            <a:off x="3439918" y="1221601"/>
            <a:ext cx="4266233" cy="3158769"/>
          </a:xfrm>
          <a:prstGeom prst="rect">
            <a:avLst/>
          </a:prstGeom>
        </p:spPr>
        <p:txBody>
          <a:bodyPr wrap="square">
            <a:spAutoFit/>
          </a:bodyPr>
          <a:lstStyle/>
          <a:p>
            <a:pPr algn="ctr"/>
            <a:endParaRPr lang="nl-NL" sz="21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nl-NL" sz="21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hlinkClick r:id="rId2"/>
              </a:rPr>
              <a:t>Roy.kerner@opvoedpoli.nl</a:t>
            </a:r>
            <a:endParaRPr lang="nl-NL" sz="21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nl-NL" sz="21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hlinkClick r:id="rId3"/>
              </a:rPr>
              <a:t>Marieke@opvoedpoli.nl</a:t>
            </a:r>
            <a:endParaRPr lang="nl-NL" sz="21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nl-NL" sz="21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hlinkClick r:id="rId4"/>
              </a:rPr>
              <a:t>Audri@opvoedpoli.nl</a:t>
            </a:r>
            <a:endParaRPr lang="nl-NL" sz="21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sz="21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itel 3"/>
          <p:cNvSpPr>
            <a:spLocks noGrp="1"/>
          </p:cNvSpPr>
          <p:nvPr>
            <p:ph type="title"/>
          </p:nvPr>
        </p:nvSpPr>
        <p:spPr>
          <a:xfrm>
            <a:off x="3549221" y="1221600"/>
            <a:ext cx="4170165" cy="1222503"/>
          </a:xfrm>
        </p:spPr>
        <p:txBody>
          <a:bodyPr/>
          <a:lstStyle/>
          <a:p>
            <a:r>
              <a:rPr lang="nl-NL" dirty="0" smtClean="0"/>
              <a:t>Dank voor jullie aandacht! </a:t>
            </a:r>
            <a:endParaRPr lang="nl-NL" dirty="0"/>
          </a:p>
        </p:txBody>
      </p:sp>
    </p:spTree>
    <p:extLst>
      <p:ext uri="{BB962C8B-B14F-4D97-AF65-F5344CB8AC3E}">
        <p14:creationId xmlns:p14="http://schemas.microsoft.com/office/powerpoint/2010/main" val="1008212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nl-NL" dirty="0" smtClean="0"/>
              <a:t>Kijk op </a:t>
            </a:r>
            <a:r>
              <a:rPr lang="nl-NL" dirty="0" smtClean="0">
                <a:latin typeface="Proxima Nova Black" panose="020B0A03030502060204" pitchFamily="34" charset="0"/>
              </a:rPr>
              <a:t>www.opvoedpoli.nl</a:t>
            </a:r>
            <a:r>
              <a:rPr lang="nl-NL" dirty="0" smtClean="0"/>
              <a:t> voor meer informatie.</a:t>
            </a:r>
            <a:endParaRPr lang="nl-NL" dirty="0"/>
          </a:p>
        </p:txBody>
      </p:sp>
    </p:spTree>
    <p:extLst>
      <p:ext uri="{BB962C8B-B14F-4D97-AF65-F5344CB8AC3E}">
        <p14:creationId xmlns:p14="http://schemas.microsoft.com/office/powerpoint/2010/main" val="22219322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Multi Stress Gezinnen</a:t>
            </a:r>
            <a:endParaRPr lang="nl-NL" sz="2000" dirty="0"/>
          </a:p>
        </p:txBody>
      </p:sp>
      <p:sp>
        <p:nvSpPr>
          <p:cNvPr id="3" name="Tijdelijke aanduiding voor inhoud 2"/>
          <p:cNvSpPr>
            <a:spLocks noGrp="1"/>
          </p:cNvSpPr>
          <p:nvPr>
            <p:ph idx="1"/>
          </p:nvPr>
        </p:nvSpPr>
        <p:spPr>
          <a:xfrm>
            <a:off x="374364" y="1194757"/>
            <a:ext cx="7920880" cy="2238555"/>
          </a:xfrm>
        </p:spPr>
        <p:txBody>
          <a:bodyPr/>
          <a:lstStyle/>
          <a:p>
            <a:pPr marL="0" indent="0">
              <a:buNone/>
            </a:pPr>
            <a:r>
              <a:rPr lang="nl-NL" sz="1800" dirty="0" smtClean="0"/>
              <a:t>Er </a:t>
            </a:r>
            <a:r>
              <a:rPr lang="nl-NL" sz="1800" dirty="0"/>
              <a:t>wordt gesproken van een </a:t>
            </a:r>
            <a:r>
              <a:rPr lang="nl-NL" sz="1800" dirty="0" err="1"/>
              <a:t>multi</a:t>
            </a:r>
            <a:r>
              <a:rPr lang="nl-NL" sz="1800" dirty="0"/>
              <a:t>-stress gezin wanneer het gezin langdurig kampt met een combinatie van problemen op verschillende gebieden. De problemen zijn veelal chronisch, complex en met elkaar verweven en ze gaan vaak over van de ene generatie op de andere. In hoofdzaak gaat het om problemen op psychosociaal gebied bij de volwassene(n), problemen op psychosociaal gebied bij de jeugdige(n) en problemen op sociaaleconomisch gebied die resulteren in opvoedingsproblemen in het gezin. Daarnaast </a:t>
            </a:r>
            <a:r>
              <a:rPr lang="nl-NL" sz="1800" dirty="0" smtClean="0"/>
              <a:t>zijn het gezinnen </a:t>
            </a:r>
            <a:r>
              <a:rPr lang="nl-NL" sz="1800" dirty="0"/>
              <a:t>waar de hulpverlening nog onvoldoende </a:t>
            </a:r>
            <a:r>
              <a:rPr lang="nl-NL" sz="1800" dirty="0" smtClean="0"/>
              <a:t>aan sluit en/ of effectief hulp heeft verleent. </a:t>
            </a:r>
          </a:p>
          <a:p>
            <a:endParaRPr lang="nl-NL" sz="1500"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4</a:t>
            </a:fld>
            <a:endParaRPr lang="nl-NL"/>
          </a:p>
        </p:txBody>
      </p:sp>
    </p:spTree>
    <p:extLst>
      <p:ext uri="{BB962C8B-B14F-4D97-AF65-F5344CB8AC3E}">
        <p14:creationId xmlns:p14="http://schemas.microsoft.com/office/powerpoint/2010/main" val="5918983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a:t>
            </a:r>
            <a:r>
              <a:rPr lang="nl-NL" dirty="0"/>
              <a:t> </a:t>
            </a:r>
            <a:r>
              <a:rPr lang="nl-NL" dirty="0" smtClean="0"/>
              <a:t>is </a:t>
            </a:r>
            <a:r>
              <a:rPr lang="nl-NL" dirty="0" err="1" smtClean="0"/>
              <a:t>multi</a:t>
            </a:r>
            <a:r>
              <a:rPr lang="nl-NL" dirty="0" smtClean="0"/>
              <a:t>-deskundigheid nodig? </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5</a:t>
            </a:fld>
            <a:endParaRPr lang="nl-NL"/>
          </a:p>
        </p:txBody>
      </p:sp>
      <p:pic>
        <p:nvPicPr>
          <p:cNvPr id="5" name="Afbeelding 4"/>
          <p:cNvPicPr>
            <a:picLocks noChangeAspect="1"/>
          </p:cNvPicPr>
          <p:nvPr/>
        </p:nvPicPr>
        <p:blipFill>
          <a:blip r:embed="rId3"/>
          <a:stretch>
            <a:fillRect/>
          </a:stretch>
        </p:blipFill>
        <p:spPr>
          <a:xfrm>
            <a:off x="1032528" y="1019867"/>
            <a:ext cx="7012550" cy="3391940"/>
          </a:xfrm>
          <a:prstGeom prst="rect">
            <a:avLst/>
          </a:prstGeom>
        </p:spPr>
      </p:pic>
    </p:spTree>
    <p:extLst>
      <p:ext uri="{BB962C8B-B14F-4D97-AF65-F5344CB8AC3E}">
        <p14:creationId xmlns:p14="http://schemas.microsoft.com/office/powerpoint/2010/main" val="255208752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Vandaar de noodzaak voor sterke allianties! </a:t>
            </a:r>
            <a:endParaRPr lang="nl-NL" sz="2000" dirty="0"/>
          </a:p>
        </p:txBody>
      </p:sp>
      <p:sp>
        <p:nvSpPr>
          <p:cNvPr id="3" name="Tijdelijke aanduiding voor inhoud 2"/>
          <p:cNvSpPr>
            <a:spLocks noGrp="1"/>
          </p:cNvSpPr>
          <p:nvPr>
            <p:ph idx="1"/>
          </p:nvPr>
        </p:nvSpPr>
        <p:spPr>
          <a:xfrm>
            <a:off x="458365" y="1626078"/>
            <a:ext cx="7920880" cy="2238555"/>
          </a:xfrm>
        </p:spPr>
        <p:txBody>
          <a:bodyPr/>
          <a:lstStyle/>
          <a:p>
            <a:r>
              <a:rPr lang="nl-NL" sz="1500" dirty="0" smtClean="0"/>
              <a:t>Multi-deskundigheid bij elkaar geschaard dichtbij om een gezin.</a:t>
            </a:r>
          </a:p>
          <a:p>
            <a:r>
              <a:rPr lang="nl-NL" sz="1500" dirty="0" smtClean="0"/>
              <a:t>Co-creatie van maatwerk op de plek waar het gezin woont.</a:t>
            </a:r>
          </a:p>
          <a:p>
            <a:r>
              <a:rPr lang="nl-NL" sz="1500" dirty="0" smtClean="0"/>
              <a:t>Sterke veilige verbindingen binnen een team om parallel processen te hanteren. </a:t>
            </a:r>
          </a:p>
          <a:p>
            <a:r>
              <a:rPr lang="nl-NL" sz="1500" dirty="0" smtClean="0"/>
              <a:t>Vanuit netwerkoplossingen om het gezin zorg organiseren.</a:t>
            </a:r>
          </a:p>
          <a:p>
            <a:pPr marL="0" indent="0">
              <a:buNone/>
            </a:pPr>
            <a:r>
              <a:rPr lang="nl-NL" sz="1500" dirty="0" smtClean="0"/>
              <a:t> </a:t>
            </a:r>
          </a:p>
          <a:p>
            <a:endParaRPr lang="nl-NL" sz="1500" dirty="0" smtClean="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6</a:t>
            </a:fld>
            <a:endParaRPr lang="nl-NL"/>
          </a:p>
        </p:txBody>
      </p:sp>
    </p:spTree>
    <p:extLst>
      <p:ext uri="{BB962C8B-B14F-4D97-AF65-F5344CB8AC3E}">
        <p14:creationId xmlns:p14="http://schemas.microsoft.com/office/powerpoint/2010/main" val="6762353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579135" y="1073988"/>
            <a:ext cx="6022556" cy="3283699"/>
          </a:xfrm>
        </p:spPr>
        <p:txBody>
          <a:bodyPr/>
          <a:lstStyle/>
          <a:p>
            <a:pPr lvl="4"/>
            <a:r>
              <a:rPr lang="nl-NL" dirty="0" smtClean="0"/>
              <a:t>Den Haag &amp; Zoetermeer</a:t>
            </a:r>
          </a:p>
          <a:p>
            <a:pPr marL="0" indent="0">
              <a:buNone/>
            </a:pPr>
            <a:r>
              <a:rPr lang="nl-NL" dirty="0" smtClean="0"/>
              <a:t>In 2016 start pilot </a:t>
            </a:r>
            <a:r>
              <a:rPr lang="nl-NL" dirty="0" err="1" smtClean="0"/>
              <a:t>HaZo</a:t>
            </a:r>
            <a:endParaRPr lang="nl-NL" dirty="0" smtClean="0"/>
          </a:p>
          <a:p>
            <a:pPr>
              <a:buFontTx/>
              <a:buChar char="-"/>
            </a:pPr>
            <a:r>
              <a:rPr lang="nl-NL" dirty="0" smtClean="0"/>
              <a:t>Opvoedpoli en Leger Des Heils als voortrekkers</a:t>
            </a:r>
            <a:endParaRPr lang="nl-NL" dirty="0"/>
          </a:p>
          <a:p>
            <a:pPr marL="0" indent="0">
              <a:buNone/>
            </a:pPr>
            <a:endParaRPr lang="nl-NL" dirty="0" smtClean="0"/>
          </a:p>
          <a:p>
            <a:pPr marL="0" indent="0">
              <a:buNone/>
            </a:pPr>
            <a:r>
              <a:rPr lang="nl-NL" dirty="0" smtClean="0"/>
              <a:t>In 2018 worden Den Haag en Zoetermeer gesplitst:</a:t>
            </a:r>
          </a:p>
          <a:p>
            <a:pPr>
              <a:buFontTx/>
              <a:buChar char="-"/>
            </a:pPr>
            <a:r>
              <a:rPr lang="nl-NL" dirty="0" err="1" smtClean="0"/>
              <a:t>Mixx</a:t>
            </a:r>
            <a:endParaRPr lang="nl-NL" dirty="0" smtClean="0"/>
          </a:p>
          <a:p>
            <a:pPr>
              <a:buFontTx/>
              <a:buChar char="-"/>
            </a:pPr>
            <a:r>
              <a:rPr lang="nl-NL" dirty="0" smtClean="0"/>
              <a:t>HIT: Haags Integraal Team</a:t>
            </a:r>
          </a:p>
        </p:txBody>
      </p:sp>
      <p:sp>
        <p:nvSpPr>
          <p:cNvPr id="4" name="Titel 3"/>
          <p:cNvSpPr>
            <a:spLocks noGrp="1"/>
          </p:cNvSpPr>
          <p:nvPr>
            <p:ph type="title"/>
          </p:nvPr>
        </p:nvSpPr>
        <p:spPr/>
        <p:txBody>
          <a:bodyPr/>
          <a:lstStyle/>
          <a:p>
            <a:r>
              <a:rPr lang="nl-NL" dirty="0" smtClean="0"/>
              <a:t>Sterke allianties</a:t>
            </a:r>
            <a:endParaRPr lang="nl-NL" dirty="0"/>
          </a:p>
        </p:txBody>
      </p:sp>
      <p:sp>
        <p:nvSpPr>
          <p:cNvPr id="6" name="Tijdelijke aanduiding voor dianummer 5"/>
          <p:cNvSpPr>
            <a:spLocks noGrp="1"/>
          </p:cNvSpPr>
          <p:nvPr>
            <p:ph type="sldNum" sz="quarter" idx="12"/>
          </p:nvPr>
        </p:nvSpPr>
        <p:spPr/>
        <p:txBody>
          <a:bodyPr/>
          <a:lstStyle/>
          <a:p>
            <a:fld id="{4821C4A5-98F2-7545-875B-39B2F4500447}" type="slidenum">
              <a:rPr lang="nl-NL" smtClean="0"/>
              <a:pPr/>
              <a:t>7</a:t>
            </a:fld>
            <a:endParaRPr lang="nl-NL"/>
          </a:p>
        </p:txBody>
      </p:sp>
      <p:pic>
        <p:nvPicPr>
          <p:cNvPr id="1028" name="Picture 4" descr="Afbeeldingsresultaat voor den haag v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250" y="2365268"/>
            <a:ext cx="1420942" cy="9494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b/bf/Zoetermeer_vlag.svg/220px-Zoetermeer_vla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250" y="1259185"/>
            <a:ext cx="1443028" cy="95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258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410" y="328762"/>
            <a:ext cx="7920000" cy="583337"/>
          </a:xfrm>
        </p:spPr>
        <p:txBody>
          <a:bodyPr/>
          <a:lstStyle/>
          <a:p>
            <a:r>
              <a:rPr lang="nl-NL" dirty="0" smtClean="0"/>
              <a:t>Sterke allianties </a:t>
            </a:r>
            <a:endParaRPr lang="nl-NL" dirty="0"/>
          </a:p>
        </p:txBody>
      </p:sp>
      <p:sp>
        <p:nvSpPr>
          <p:cNvPr id="3" name="Tijdelijke aanduiding voor inhoud 2"/>
          <p:cNvSpPr>
            <a:spLocks noGrp="1"/>
          </p:cNvSpPr>
          <p:nvPr>
            <p:ph idx="1"/>
          </p:nvPr>
        </p:nvSpPr>
        <p:spPr/>
        <p:txBody>
          <a:bodyPr/>
          <a:lstStyle/>
          <a:p>
            <a:pPr lvl="4"/>
            <a:endParaRPr lang="nl-NL" dirty="0" smtClean="0"/>
          </a:p>
          <a:p>
            <a:pPr lvl="4"/>
            <a:r>
              <a:rPr lang="nl-NL" dirty="0" smtClean="0"/>
              <a:t>Amsterdam</a:t>
            </a:r>
            <a:endParaRPr lang="nl-NL" dirty="0"/>
          </a:p>
          <a:p>
            <a:pPr>
              <a:buFontTx/>
              <a:buChar char="-"/>
            </a:pPr>
            <a:r>
              <a:rPr lang="nl-NL" dirty="0"/>
              <a:t>A Team: </a:t>
            </a:r>
            <a:r>
              <a:rPr lang="nl-NL" dirty="0" smtClean="0"/>
              <a:t>Start 2016 tot en met 2018, </a:t>
            </a:r>
          </a:p>
          <a:p>
            <a:pPr marL="0" indent="0">
              <a:buNone/>
            </a:pPr>
            <a:r>
              <a:rPr lang="nl-NL" dirty="0" smtClean="0"/>
              <a:t>samenwerking Opvoedpoli en </a:t>
            </a:r>
            <a:r>
              <a:rPr lang="nl-NL" dirty="0" err="1" smtClean="0"/>
              <a:t>Altra</a:t>
            </a:r>
            <a:endParaRPr lang="nl-NL" dirty="0" smtClean="0"/>
          </a:p>
          <a:p>
            <a:pPr marL="0" indent="0">
              <a:buNone/>
            </a:pPr>
            <a:endParaRPr lang="nl-NL" dirty="0"/>
          </a:p>
          <a:p>
            <a:pPr marL="0" indent="0">
              <a:buNone/>
            </a:pPr>
            <a:r>
              <a:rPr lang="nl-NL" dirty="0" smtClean="0"/>
              <a:t>Hollands </a:t>
            </a:r>
            <a:r>
              <a:rPr lang="nl-NL" dirty="0"/>
              <a:t>Kroon</a:t>
            </a:r>
          </a:p>
          <a:p>
            <a:pPr marL="0" indent="0">
              <a:buNone/>
            </a:pPr>
            <a:r>
              <a:rPr lang="nl-NL" dirty="0"/>
              <a:t>-  </a:t>
            </a:r>
            <a:r>
              <a:rPr lang="nl-NL" dirty="0" smtClean="0"/>
              <a:t>Integraal team: Opvoedpoli en </a:t>
            </a:r>
            <a:r>
              <a:rPr lang="nl-NL" dirty="0" err="1" smtClean="0"/>
              <a:t>Incluzio</a:t>
            </a:r>
            <a:r>
              <a:rPr lang="nl-NL" dirty="0" smtClean="0"/>
              <a:t> </a:t>
            </a: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r>
              <a:rPr lang="nl-NL" b="1" dirty="0" smtClean="0"/>
              <a:t>Plan </a:t>
            </a:r>
            <a:r>
              <a:rPr lang="nl-NL" b="1" dirty="0" smtClean="0">
                <a:sym typeface="Wingdings" panose="05000000000000000000" pitchFamily="2" charset="2"/>
              </a:rPr>
              <a:t></a:t>
            </a:r>
            <a:r>
              <a:rPr lang="nl-NL" dirty="0" smtClean="0">
                <a:sym typeface="Wingdings" panose="05000000000000000000" pitchFamily="2" charset="2"/>
              </a:rPr>
              <a:t> Op basis van beschrijvingen en ervaringen </a:t>
            </a:r>
            <a:r>
              <a:rPr lang="nl-NL" dirty="0" err="1" smtClean="0">
                <a:sym typeface="Wingdings" panose="05000000000000000000" pitchFamily="2" charset="2"/>
              </a:rPr>
              <a:t>d</a:t>
            </a:r>
            <a:r>
              <a:rPr lang="nl-NL" dirty="0" err="1" smtClean="0"/>
              <a:t>oorontwikkelen</a:t>
            </a:r>
            <a:r>
              <a:rPr lang="nl-NL" dirty="0" smtClean="0"/>
              <a:t> van een Opvoedpoli ambulante </a:t>
            </a:r>
            <a:r>
              <a:rPr lang="nl-NL" dirty="0"/>
              <a:t>aanpak </a:t>
            </a:r>
            <a:r>
              <a:rPr lang="nl-NL" dirty="0" smtClean="0"/>
              <a:t>van </a:t>
            </a:r>
            <a:r>
              <a:rPr lang="nl-NL" dirty="0"/>
              <a:t>Multi Stress Gezinnen.</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8</a:t>
            </a:fld>
            <a:endParaRPr lang="nl-NL"/>
          </a:p>
        </p:txBody>
      </p:sp>
      <p:pic>
        <p:nvPicPr>
          <p:cNvPr id="5" name="Picture 8" descr="Afbeeldingsresultaat voor amsterdam v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0907" y="1397766"/>
            <a:ext cx="1443028" cy="961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Afbeeldingsresultaat voor vlag hollands kr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0907" y="2521139"/>
            <a:ext cx="1431985" cy="99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875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“waarom”</a:t>
            </a:r>
            <a:endParaRPr lang="nl-NL" dirty="0"/>
          </a:p>
        </p:txBody>
      </p:sp>
      <p:sp>
        <p:nvSpPr>
          <p:cNvPr id="3" name="Tijdelijke aanduiding voor inhoud 2"/>
          <p:cNvSpPr>
            <a:spLocks noGrp="1"/>
          </p:cNvSpPr>
          <p:nvPr>
            <p:ph idx="1"/>
          </p:nvPr>
        </p:nvSpPr>
        <p:spPr/>
        <p:txBody>
          <a:bodyPr/>
          <a:lstStyle/>
          <a:p>
            <a:r>
              <a:rPr lang="nl-NL" dirty="0" smtClean="0"/>
              <a:t>Gemiddeld 8 factoren per gezin!</a:t>
            </a:r>
            <a:endParaRPr lang="nl-NL" dirty="0"/>
          </a:p>
        </p:txBody>
      </p:sp>
      <p:sp>
        <p:nvSpPr>
          <p:cNvPr id="4" name="Tijdelijke aanduiding voor dianummer 3"/>
          <p:cNvSpPr>
            <a:spLocks noGrp="1"/>
          </p:cNvSpPr>
          <p:nvPr>
            <p:ph type="sldNum" sz="quarter" idx="12"/>
          </p:nvPr>
        </p:nvSpPr>
        <p:spPr/>
        <p:txBody>
          <a:bodyPr/>
          <a:lstStyle/>
          <a:p>
            <a:fld id="{CF29C284-F7AA-41B9-9813-0888F00E0D72}" type="slidenum">
              <a:rPr lang="nl-NL" smtClean="0"/>
              <a:t>9</a:t>
            </a:fld>
            <a:endParaRPr lang="nl-NL"/>
          </a:p>
        </p:txBody>
      </p:sp>
      <p:pic>
        <p:nvPicPr>
          <p:cNvPr id="5" name="Afbeelding 4"/>
          <p:cNvPicPr>
            <a:picLocks noChangeAspect="1"/>
          </p:cNvPicPr>
          <p:nvPr/>
        </p:nvPicPr>
        <p:blipFill>
          <a:blip r:embed="rId2"/>
          <a:stretch>
            <a:fillRect/>
          </a:stretch>
        </p:blipFill>
        <p:spPr>
          <a:xfrm>
            <a:off x="4040530" y="-141158"/>
            <a:ext cx="5103470" cy="5284658"/>
          </a:xfrm>
          <a:prstGeom prst="rect">
            <a:avLst/>
          </a:prstGeom>
        </p:spPr>
      </p:pic>
    </p:spTree>
    <p:extLst>
      <p:ext uri="{BB962C8B-B14F-4D97-AF65-F5344CB8AC3E}">
        <p14:creationId xmlns:p14="http://schemas.microsoft.com/office/powerpoint/2010/main" val="31249599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Custom 265">
      <a:dk1>
        <a:sysClr val="windowText" lastClr="000000"/>
      </a:dk1>
      <a:lt1>
        <a:sysClr val="window" lastClr="FFFFFF"/>
      </a:lt1>
      <a:dk2>
        <a:srgbClr val="ED1C24"/>
      </a:dk2>
      <a:lt2>
        <a:srgbClr val="BCBDC0"/>
      </a:lt2>
      <a:accent1>
        <a:srgbClr val="ED1C24"/>
      </a:accent1>
      <a:accent2>
        <a:srgbClr val="757679"/>
      </a:accent2>
      <a:accent3>
        <a:srgbClr val="BCBDC0"/>
      </a:accent3>
      <a:accent4>
        <a:srgbClr val="000000"/>
      </a:accent4>
      <a:accent5>
        <a:srgbClr val="ED1C24"/>
      </a:accent5>
      <a:accent6>
        <a:srgbClr val="757679"/>
      </a:accent6>
      <a:hlink>
        <a:srgbClr val="ED1C24"/>
      </a:hlink>
      <a:folHlink>
        <a:srgbClr val="ED1C24"/>
      </a:folHlink>
    </a:clrScheme>
    <a:fontScheme name="Opvoedpoli">
      <a:majorFont>
        <a:latin typeface="Proxima Nova"/>
        <a:ea typeface=""/>
        <a:cs typeface=""/>
      </a:majorFont>
      <a:minorFont>
        <a:latin typeface="Proxima Nov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_Opvoedpoli_16x9.pptx" id="{52882F81-9E3C-4C95-8C82-7227FCDF5C23}" vid="{5691845B-D734-4426-8402-B7C395D8E2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template_Opvoedpoli_16x9</Template>
  <TotalTime>247</TotalTime>
  <Words>1745</Words>
  <Application>Microsoft Office PowerPoint</Application>
  <PresentationFormat>Diavoorstelling (16:9)</PresentationFormat>
  <Paragraphs>258</Paragraphs>
  <Slides>31</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Arial</vt:lpstr>
      <vt:lpstr>Calibri</vt:lpstr>
      <vt:lpstr>Proxima Nova</vt:lpstr>
      <vt:lpstr>Proxima Nova Black</vt:lpstr>
      <vt:lpstr>Proxima Nova Light</vt:lpstr>
      <vt:lpstr>Tahoma</vt:lpstr>
      <vt:lpstr>Wingdings</vt:lpstr>
      <vt:lpstr>Kantoorthema</vt:lpstr>
      <vt:lpstr>Aanpak multi-stress gezinnen:    Sterke allianties!!! </vt:lpstr>
      <vt:lpstr>Programma</vt:lpstr>
      <vt:lpstr>Even voorstellen</vt:lpstr>
      <vt:lpstr>Multi Stress Gezinnen</vt:lpstr>
      <vt:lpstr>Waarom is multi-deskundigheid nodig? </vt:lpstr>
      <vt:lpstr>Vandaar de noodzaak voor sterke allianties! </vt:lpstr>
      <vt:lpstr>Sterke allianties</vt:lpstr>
      <vt:lpstr>Sterke allianties </vt:lpstr>
      <vt:lpstr>Het “waarom”</vt:lpstr>
      <vt:lpstr>Het “waarom”</vt:lpstr>
      <vt:lpstr>Casusbeschrijving</vt:lpstr>
      <vt:lpstr>Casusbeschrijving</vt:lpstr>
      <vt:lpstr>Casusbeschrijving</vt:lpstr>
      <vt:lpstr>Casusbeschrijving</vt:lpstr>
      <vt:lpstr>Casusbeschrijving</vt:lpstr>
      <vt:lpstr>Casusbeschrijving</vt:lpstr>
      <vt:lpstr>Casusbeschrijving</vt:lpstr>
      <vt:lpstr>Casusbeschrijving</vt:lpstr>
      <vt:lpstr>Inzet binnen gezinnen</vt:lpstr>
      <vt:lpstr>Wat werkt</vt:lpstr>
      <vt:lpstr>Wat werkt</vt:lpstr>
      <vt:lpstr>Wat werkt</vt:lpstr>
      <vt:lpstr>Wat werkt</vt:lpstr>
      <vt:lpstr>Wat werkt</vt:lpstr>
      <vt:lpstr>Wat werkt</vt:lpstr>
      <vt:lpstr>Wat werkt</vt:lpstr>
      <vt:lpstr>Wat zou er anders zijn gebeurd?</vt:lpstr>
      <vt:lpstr>Risico’s</vt:lpstr>
      <vt:lpstr>Denk mee in onze dilemma’s?</vt:lpstr>
      <vt:lpstr>Dank voor jullie aandacht! </vt:lpstr>
      <vt:lpstr>PowerPoint-presentatie</vt:lpstr>
    </vt:vector>
  </TitlesOfParts>
  <Company>Opvoedpoli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Aanpak multistress gezinnen:   Sterke allianties</dc:title>
  <dc:creator>Roy Kerner</dc:creator>
  <cp:lastModifiedBy>Roy Kerner</cp:lastModifiedBy>
  <cp:revision>26</cp:revision>
  <dcterms:created xsi:type="dcterms:W3CDTF">2019-03-12T07:27:17Z</dcterms:created>
  <dcterms:modified xsi:type="dcterms:W3CDTF">2019-03-19T09:25:13Z</dcterms:modified>
</cp:coreProperties>
</file>